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403" r:id="rId2"/>
    <p:sldId id="520" r:id="rId3"/>
    <p:sldId id="336" r:id="rId4"/>
    <p:sldId id="259" r:id="rId5"/>
    <p:sldId id="466" r:id="rId6"/>
    <p:sldId id="508" r:id="rId7"/>
    <p:sldId id="467" r:id="rId8"/>
    <p:sldId id="468" r:id="rId9"/>
    <p:sldId id="485" r:id="rId10"/>
    <p:sldId id="486" r:id="rId11"/>
    <p:sldId id="509" r:id="rId12"/>
    <p:sldId id="348" r:id="rId13"/>
    <p:sldId id="490" r:id="rId14"/>
    <p:sldId id="489" r:id="rId15"/>
    <p:sldId id="510" r:id="rId16"/>
    <p:sldId id="349" r:id="rId17"/>
    <p:sldId id="492" r:id="rId18"/>
    <p:sldId id="493" r:id="rId19"/>
    <p:sldId id="351" r:id="rId20"/>
    <p:sldId id="482" r:id="rId21"/>
    <p:sldId id="481" r:id="rId22"/>
    <p:sldId id="495" r:id="rId23"/>
    <p:sldId id="464" r:id="rId24"/>
    <p:sldId id="409" r:id="rId25"/>
    <p:sldId id="407" r:id="rId26"/>
    <p:sldId id="445" r:id="rId27"/>
    <p:sldId id="447" r:id="rId28"/>
    <p:sldId id="446" r:id="rId29"/>
    <p:sldId id="306" r:id="rId30"/>
    <p:sldId id="415" r:id="rId31"/>
    <p:sldId id="279" r:id="rId32"/>
    <p:sldId id="280" r:id="rId33"/>
    <p:sldId id="282" r:id="rId34"/>
    <p:sldId id="283" r:id="rId35"/>
    <p:sldId id="410" r:id="rId36"/>
    <p:sldId id="411" r:id="rId37"/>
    <p:sldId id="521" r:id="rId38"/>
    <p:sldId id="522" r:id="rId39"/>
    <p:sldId id="523" r:id="rId40"/>
    <p:sldId id="524" r:id="rId41"/>
    <p:sldId id="525" r:id="rId42"/>
    <p:sldId id="463" r:id="rId43"/>
    <p:sldId id="444" r:id="rId44"/>
    <p:sldId id="363" r:id="rId45"/>
    <p:sldId id="364" r:id="rId46"/>
    <p:sldId id="451" r:id="rId47"/>
    <p:sldId id="452" r:id="rId48"/>
    <p:sldId id="458" r:id="rId49"/>
    <p:sldId id="462" r:id="rId50"/>
    <p:sldId id="365" r:id="rId51"/>
    <p:sldId id="438" r:id="rId52"/>
    <p:sldId id="439" r:id="rId53"/>
    <p:sldId id="515" r:id="rId54"/>
    <p:sldId id="514" r:id="rId55"/>
    <p:sldId id="418" r:id="rId56"/>
    <p:sldId id="420" r:id="rId57"/>
    <p:sldId id="433" r:id="rId58"/>
    <p:sldId id="496" r:id="rId59"/>
    <p:sldId id="498" r:id="rId60"/>
    <p:sldId id="497" r:id="rId61"/>
    <p:sldId id="383" r:id="rId62"/>
    <p:sldId id="517" r:id="rId63"/>
    <p:sldId id="384" r:id="rId64"/>
    <p:sldId id="461" r:id="rId65"/>
    <p:sldId id="460" r:id="rId66"/>
    <p:sldId id="369" r:id="rId67"/>
    <p:sldId id="377" r:id="rId68"/>
    <p:sldId id="370" r:id="rId69"/>
    <p:sldId id="500" r:id="rId70"/>
    <p:sldId id="501" r:id="rId71"/>
    <p:sldId id="502" r:id="rId72"/>
    <p:sldId id="416" r:id="rId73"/>
    <p:sldId id="454" r:id="rId74"/>
    <p:sldId id="450" r:id="rId75"/>
    <p:sldId id="519" r:id="rId76"/>
    <p:sldId id="449" r:id="rId77"/>
    <p:sldId id="427" r:id="rId78"/>
    <p:sldId id="506" r:id="rId79"/>
    <p:sldId id="504" r:id="rId80"/>
    <p:sldId id="507" r:id="rId81"/>
    <p:sldId id="405" r:id="rId82"/>
    <p:sldId id="430" r:id="rId83"/>
    <p:sldId id="434" r:id="rId84"/>
    <p:sldId id="435" r:id="rId85"/>
    <p:sldId id="436" r:id="rId86"/>
    <p:sldId id="526" r:id="rId87"/>
    <p:sldId id="417" r:id="rId88"/>
    <p:sldId id="382" r:id="rId89"/>
    <p:sldId id="404" r:id="rId90"/>
    <p:sldId id="513" r:id="rId91"/>
    <p:sldId id="340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vacs Geza" initials="KG" lastIdx="3" clrIdx="0">
    <p:extLst>
      <p:ext uri="{19B8F6BF-5375-455C-9EA6-DF929625EA0E}">
        <p15:presenceInfo xmlns:p15="http://schemas.microsoft.com/office/powerpoint/2012/main" userId="908336bc46bb3e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893" autoAdjust="0"/>
    <p:restoredTop sz="93447" autoAdjust="0"/>
  </p:normalViewPr>
  <p:slideViewPr>
    <p:cSldViewPr snapToGrid="0">
      <p:cViewPr varScale="1">
        <p:scale>
          <a:sx n="87" d="100"/>
          <a:sy n="87" d="100"/>
        </p:scale>
        <p:origin x="216" y="800"/>
      </p:cViewPr>
      <p:guideLst/>
    </p:cSldViewPr>
  </p:slideViewPr>
  <p:outlineViewPr>
    <p:cViewPr>
      <p:scale>
        <a:sx n="33" d="100"/>
        <a:sy n="33" d="100"/>
      </p:scale>
      <p:origin x="0" y="-27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520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056389-829D-48B7-B338-7BBA7D5C4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8BC9E-5D6A-4ECD-9452-CDDD97E1F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59BC-42F0-4B53-B3D9-6CCA445C4269}" type="datetime1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10FBE6-62A8-4721-9D32-C49B7BD270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4A791-C3F3-4B2D-B153-56362179F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BA76B-5520-47A6-AC27-1BBF867D3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5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74B9F-278C-4542-B41F-0DB828DA445E}" type="datetime1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47EA-B018-4551-B77F-0619C6655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4449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39DC-092D-C14F-9E33-DF285B94A53B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2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42B9-3A8E-5C45-8A47-EDB1B1590B4D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0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24FAC-0BE3-6340-AF88-9984D5FD1126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9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8F70-AABD-C747-8013-08C203EB86BC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4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1785-B687-F645-80EE-697E57774B2C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0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436E-547A-2D46-86EC-0B93BBC0DD20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46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E1B-BD9E-5A47-AA77-76E8AB201569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55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7D64-F264-5241-AA83-DB4A0828D028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1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2519-A026-204F-9A30-0E04099FE3E3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4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013-9A33-4C4F-BC18-48ED5A52C60C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0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C980-D6C9-474D-9DE5-EC878395CF6F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28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71BA-93AD-034C-BFD8-E368E7FAF8FF}" type="datetime1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106F2-DFC7-4AD7-A73E-96162CACC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Conservation of Procrastination:</a:t>
            </a:r>
            <a:br>
              <a:rPr lang="en-US" altLang="zh-CN" sz="4800" dirty="0"/>
            </a:br>
            <a:r>
              <a:rPr lang="en-US" altLang="zh-CN" sz="4800" dirty="0"/>
              <a:t>Do Productivity Interventions Save Time or Just Redistribute It?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4919C-060C-4CD5-B9D9-0465FA4E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4122"/>
            <a:ext cx="9144000" cy="2246203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Geza Kovacs</a:t>
            </a:r>
            <a:r>
              <a:rPr lang="en-US" altLang="zh-CN" dirty="0"/>
              <a:t>, Drew </a:t>
            </a:r>
            <a:r>
              <a:rPr lang="en-US" altLang="zh-CN" dirty="0" err="1"/>
              <a:t>Mylander</a:t>
            </a:r>
            <a:r>
              <a:rPr lang="zh-CN" altLang="en-US" dirty="0"/>
              <a:t> </a:t>
            </a:r>
            <a:r>
              <a:rPr lang="en-US" altLang="zh-CN" dirty="0"/>
              <a:t>Gregory,</a:t>
            </a:r>
            <a:r>
              <a:rPr lang="zh-CN" altLang="en-US" dirty="0"/>
              <a:t> </a:t>
            </a:r>
            <a:r>
              <a:rPr lang="en-US" altLang="zh-CN" dirty="0" err="1"/>
              <a:t>Zilin</a:t>
            </a:r>
            <a:r>
              <a:rPr lang="zh-CN" altLang="en-US" dirty="0"/>
              <a:t> </a:t>
            </a:r>
            <a:r>
              <a:rPr lang="en-US" altLang="zh-CN" dirty="0"/>
              <a:t>Ma,</a:t>
            </a:r>
            <a:r>
              <a:rPr lang="zh-CN" altLang="en-US" dirty="0"/>
              <a:t> </a:t>
            </a:r>
            <a:r>
              <a:rPr lang="en-US" altLang="zh-CN" dirty="0" err="1"/>
              <a:t>Zhengxuan</a:t>
            </a:r>
            <a:r>
              <a:rPr lang="zh-CN" altLang="en-US" dirty="0"/>
              <a:t> </a:t>
            </a:r>
            <a:r>
              <a:rPr lang="en-US" altLang="zh-CN" dirty="0"/>
              <a:t>Wu,</a:t>
            </a:r>
            <a:r>
              <a:rPr lang="zh-CN" altLang="en-US" dirty="0"/>
              <a:t> </a:t>
            </a:r>
            <a:r>
              <a:rPr lang="en-US" altLang="zh-CN" dirty="0" err="1"/>
              <a:t>Golrokh</a:t>
            </a:r>
            <a:r>
              <a:rPr lang="zh-CN" altLang="en-US" dirty="0"/>
              <a:t> </a:t>
            </a:r>
            <a:r>
              <a:rPr lang="en-US" altLang="zh-CN" dirty="0" err="1"/>
              <a:t>Emami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Jacob</a:t>
            </a:r>
            <a:r>
              <a:rPr lang="zh-CN" altLang="en-US" dirty="0"/>
              <a:t> </a:t>
            </a:r>
            <a:r>
              <a:rPr lang="en-US" altLang="zh-CN" dirty="0"/>
              <a:t>Ray,</a:t>
            </a:r>
            <a:r>
              <a:rPr lang="zh-CN" altLang="en-US" dirty="0"/>
              <a:t> </a:t>
            </a:r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Bernstein</a:t>
            </a:r>
          </a:p>
          <a:p>
            <a:endParaRPr lang="en-US" altLang="zh-CN" dirty="0"/>
          </a:p>
          <a:p>
            <a:r>
              <a:rPr lang="en-US" altLang="zh-CN" dirty="0"/>
              <a:t>Stanford HCI Group</a:t>
            </a:r>
          </a:p>
        </p:txBody>
      </p:sp>
    </p:spTree>
    <p:extLst>
      <p:ext uri="{BB962C8B-B14F-4D97-AF65-F5344CB8AC3E}">
        <p14:creationId xmlns:p14="http://schemas.microsoft.com/office/powerpoint/2010/main" val="70138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ECECC-F3EE-1943-B778-A4B8B570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E26714-DEA0-A94F-8273-A187599E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89" y="2070436"/>
            <a:ext cx="1454455" cy="14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What if the time you saved is just shifted elsewhere?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EB44-48EB-4B2B-B486-8E448914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have a limited supply of willpower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3E02B-3958-42C4-82C0-560EAC36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709346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need breaks and downtime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EB09-56C0-4710-9EAD-9194486D7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502424"/>
            <a:ext cx="6553545" cy="3407843"/>
          </a:xfrm>
          <a:prstGeom prst="round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6800E2-8600-4449-A122-447AADE6F275}"/>
              </a:ext>
            </a:extLst>
          </p:cNvPr>
          <p:cNvSpPr/>
          <p:nvPr/>
        </p:nvSpPr>
        <p:spPr>
          <a:xfrm>
            <a:off x="5628175" y="417050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Laura </a:t>
            </a:r>
            <a:r>
              <a:rPr lang="en-US" altLang="zh-CN" dirty="0" err="1"/>
              <a:t>Dabbish</a:t>
            </a:r>
            <a:r>
              <a:rPr lang="en-US" altLang="zh-CN" dirty="0"/>
              <a:t>, Gloria Mark, and Víctor M González. 2011. Why do I keep interrupting myself?: Environment, Habit and Self-interruption. In Proceedings of the SIGCHI Conference on Human Factors in Computing Systems. ACM, 3127–3130.</a:t>
            </a:r>
          </a:p>
          <a:p>
            <a:endParaRPr lang="en-US" altLang="zh-CN" dirty="0"/>
          </a:p>
          <a:p>
            <a:r>
              <a:rPr lang="en-US" altLang="zh-CN" dirty="0"/>
              <a:t>Roy E Baumeister, Ellen </a:t>
            </a:r>
            <a:r>
              <a:rPr lang="en-US" altLang="zh-CN" dirty="0" err="1"/>
              <a:t>Bratslavsky</a:t>
            </a:r>
            <a:r>
              <a:rPr lang="en-US" altLang="zh-CN" dirty="0"/>
              <a:t>, Mark </a:t>
            </a:r>
            <a:r>
              <a:rPr lang="en-US" altLang="zh-CN" dirty="0" err="1"/>
              <a:t>Muraven</a:t>
            </a:r>
            <a:r>
              <a:rPr lang="en-US" altLang="zh-CN" dirty="0"/>
              <a:t>, and Dianne M Tice. 1998. Ego Depletion: Is the Active Self a Limited Resource? Journal of Personality and Social Psychology 74, 5 (1998), 1252–1265.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273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159684B-1C10-7047-AB5C-0E90A7FAAD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Is there a conservation-of-procrastination effect?</a:t>
            </a:r>
            <a:endParaRPr lang="zh-CN" altLang="en-US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994EAAA-C736-564E-A4FF-8DA07E3B5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site or app </a:t>
            </a:r>
            <a:r>
              <a:rPr lang="en-US" altLang="zh-CN" b="1" dirty="0"/>
              <a:t>increase</a:t>
            </a:r>
            <a:r>
              <a:rPr lang="en-US" altLang="zh-CN" dirty="0"/>
              <a:t> time on others?</a:t>
            </a:r>
          </a:p>
        </p:txBody>
      </p:sp>
    </p:spTree>
    <p:extLst>
      <p:ext uri="{BB962C8B-B14F-4D97-AF65-F5344CB8AC3E}">
        <p14:creationId xmlns:p14="http://schemas.microsoft.com/office/powerpoint/2010/main" val="149925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F72D60B-7901-2846-9401-0C2A66222E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Is there a conservation-of-procrastination effect?</a:t>
            </a:r>
            <a:endParaRPr lang="zh-CN" alt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C549777A-AF1E-374E-B3E3-2F6C84CCD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device </a:t>
            </a:r>
            <a:r>
              <a:rPr lang="en-US" altLang="zh-CN" b="1" dirty="0"/>
              <a:t>increase</a:t>
            </a:r>
            <a:r>
              <a:rPr lang="en-US" altLang="zh-CN" dirty="0"/>
              <a:t> time on others?</a:t>
            </a:r>
          </a:p>
        </p:txBody>
      </p:sp>
    </p:spTree>
    <p:extLst>
      <p:ext uri="{BB962C8B-B14F-4D97-AF65-F5344CB8AC3E}">
        <p14:creationId xmlns:p14="http://schemas.microsoft.com/office/powerpoint/2010/main" val="101625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2325"/>
            <a:ext cx="10830339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interventions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benefits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targeting?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83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6A29A-09A1-411E-85A5-E29C4AF5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4028392" cy="24819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Apps are designed to be habit-building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FAA9B-95BF-47E8-9639-4FBE400CD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399101"/>
            <a:ext cx="4224334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 in habit loop of constantly visiting sites or checking phones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3C04C-23A8-45CD-9020-B0CC056D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0" y="492573"/>
            <a:ext cx="5101589" cy="5880796"/>
          </a:xfrm>
          <a:prstGeom prst="roundRect">
            <a:avLst>
              <a:gd name="adj" fmla="val 11546"/>
            </a:avLst>
          </a:prstGeom>
        </p:spPr>
      </p:pic>
    </p:spTree>
    <p:extLst>
      <p:ext uri="{BB962C8B-B14F-4D97-AF65-F5344CB8AC3E}">
        <p14:creationId xmlns:p14="http://schemas.microsoft.com/office/powerpoint/2010/main" val="178112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EAD5055-4B71-C14A-9484-CDE4D41237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Does breaking habit loops result in further decreases in time spent elsewhere?</a:t>
            </a:r>
            <a:endParaRPr lang="zh-CN" altLang="en-US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A7BF555C-771E-E749-942D-74DAD57B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app or site </a:t>
            </a:r>
            <a:r>
              <a:rPr lang="en-US" altLang="zh-CN" b="1" dirty="0"/>
              <a:t>decrease</a:t>
            </a:r>
            <a:r>
              <a:rPr lang="en-US" altLang="zh-CN" dirty="0"/>
              <a:t> time on others?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078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25A1CE3-CB69-5D49-BCC1-828E35DDB90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Does breaking habit loops result in further decreases in time spent elsewhere?</a:t>
            </a:r>
            <a:endParaRPr lang="zh-CN" alt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06DD0FFC-497C-A146-AE81-71BAB5D0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device </a:t>
            </a:r>
            <a:r>
              <a:rPr lang="en-US" altLang="zh-CN" b="1" dirty="0"/>
              <a:t>decrease</a:t>
            </a:r>
            <a:r>
              <a:rPr lang="en-US" altLang="zh-CN" dirty="0"/>
              <a:t> time on the other?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9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43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F767-E663-441D-8AAE-F1B376A5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10" y="692975"/>
            <a:ext cx="3865106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spend increasing amounts of time online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B8014-72C4-4537-B960-A8BD5EF0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10" y="4170501"/>
            <a:ext cx="3865106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zh-CN" altLang="en-US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 adult spends </a:t>
            </a:r>
            <a:r>
              <a:rPr lang="en-US" altLang="zh-CN" sz="3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5.9 hours </a:t>
            </a: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 day with digital media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3669C6-2E39-C441-BF22-309648C82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62" y="958685"/>
            <a:ext cx="7833238" cy="5243737"/>
          </a:xfrm>
          <a:prstGeom prst="roundRect">
            <a:avLst>
              <a:gd name="adj" fmla="val 4603"/>
            </a:avLst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BF0718-DB06-7A45-B10B-F5AD31B35ACA}"/>
              </a:ext>
            </a:extLst>
          </p:cNvPr>
          <p:cNvSpPr/>
          <p:nvPr/>
        </p:nvSpPr>
        <p:spPr>
          <a:xfrm>
            <a:off x="6015822" y="6352143"/>
            <a:ext cx="434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Source:</a:t>
            </a:r>
            <a:r>
              <a:rPr lang="zh-CN" altLang="en-US" dirty="0"/>
              <a:t> Kleiner Perkins 2018 Internet Trends</a:t>
            </a:r>
          </a:p>
        </p:txBody>
      </p:sp>
    </p:spTree>
    <p:extLst>
      <p:ext uri="{BB962C8B-B14F-4D97-AF65-F5344CB8AC3E}">
        <p14:creationId xmlns:p14="http://schemas.microsoft.com/office/powerpoint/2010/main" val="33423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542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6729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001331" y="2087130"/>
            <a:ext cx="2609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01331" y="3515157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Redistribution</a:t>
            </a:r>
            <a:endParaRPr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001331" y="5073188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891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63EEDAAE-D14A-406A-B612-235AD0F1BD46}"/>
              </a:ext>
            </a:extLst>
          </p:cNvPr>
          <p:cNvSpPr txBox="1">
            <a:spLocks/>
          </p:cNvSpPr>
          <p:nvPr/>
        </p:nvSpPr>
        <p:spPr>
          <a:xfrm>
            <a:off x="6001331" y="2087130"/>
            <a:ext cx="2609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1F65B5A-7853-438E-A492-595C79322F31}"/>
              </a:ext>
            </a:extLst>
          </p:cNvPr>
          <p:cNvSpPr txBox="1">
            <a:spLocks/>
          </p:cNvSpPr>
          <p:nvPr/>
        </p:nvSpPr>
        <p:spPr>
          <a:xfrm>
            <a:off x="6001331" y="3515157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Redistribution</a:t>
            </a:r>
            <a:endParaRPr lang="zh-CN" altLang="en-US" sz="36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50A62CC6-2E9F-48A9-9D8A-F12B70B29B89}"/>
              </a:ext>
            </a:extLst>
          </p:cNvPr>
          <p:cNvSpPr txBox="1">
            <a:spLocks/>
          </p:cNvSpPr>
          <p:nvPr/>
        </p:nvSpPr>
        <p:spPr>
          <a:xfrm>
            <a:off x="6001331" y="5073188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7380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9782" cy="4351338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b="1" dirty="0" err="1">
                <a:solidFill>
                  <a:schemeClr val="bg1"/>
                </a:solidFill>
              </a:rPr>
              <a:t>HabitLab</a:t>
            </a:r>
            <a:r>
              <a:rPr lang="en-US" altLang="zh-CN" sz="3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315436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462964"/>
            <a:ext cx="3975825" cy="60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 err="1"/>
              <a:t>HabitLab</a:t>
            </a:r>
            <a:endParaRPr lang="en-US" altLang="zh-CN" sz="4000" dirty="0"/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Our behavior change platform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12,000+ in-the-wild active users</a:t>
            </a:r>
            <a:r>
              <a:rPr lang="zh-CN" altLang="en-US" sz="4000" dirty="0"/>
              <a:t>  </a:t>
            </a:r>
            <a:r>
              <a:rPr lang="en-US" altLang="zh-CN" sz="3800" dirty="0"/>
              <a:t>(</a:t>
            </a:r>
            <a:r>
              <a:rPr lang="en-US" altLang="zh-CN" sz="3800" dirty="0" err="1"/>
              <a:t>Browser+Android</a:t>
            </a:r>
            <a:r>
              <a:rPr lang="en-US" altLang="zh-CN" sz="3800" dirty="0"/>
              <a:t>)</a:t>
            </a:r>
            <a:endParaRPr lang="zh-CN" altLang="en-US" sz="3800" dirty="0"/>
          </a:p>
        </p:txBody>
      </p:sp>
      <p:pic>
        <p:nvPicPr>
          <p:cNvPr id="9" name="图片 8" descr="HabitLab for Chrome - Build better habits online! - Google Chrome">
            <a:extLst>
              <a:ext uri="{FF2B5EF4-FFF2-40B4-BE49-F238E27FC236}">
                <a16:creationId xmlns:a16="http://schemas.microsoft.com/office/drawing/2014/main" id="{8ED28AF0-04F9-4582-9F84-6DB4175C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1407" r="3115" b="2054"/>
          <a:stretch/>
        </p:blipFill>
        <p:spPr>
          <a:xfrm>
            <a:off x="4857321" y="1387378"/>
            <a:ext cx="7202591" cy="4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5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462964"/>
            <a:ext cx="3894182" cy="60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/>
              <a:t>HabitLab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Our behavior change platform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12,000+ in-the-wild active users</a:t>
            </a:r>
            <a:r>
              <a:rPr lang="zh-CN" altLang="en-US" sz="4000" dirty="0"/>
              <a:t>  </a:t>
            </a:r>
            <a:r>
              <a:rPr lang="en-US" altLang="zh-CN" sz="3800" dirty="0"/>
              <a:t>(</a:t>
            </a:r>
            <a:r>
              <a:rPr lang="en-US" altLang="zh-CN" sz="3800" dirty="0" err="1"/>
              <a:t>Browser+Android</a:t>
            </a:r>
            <a:r>
              <a:rPr lang="en-US" altLang="zh-CN" sz="3800" dirty="0"/>
              <a:t>)</a:t>
            </a:r>
            <a:endParaRPr lang="zh-CN" altLang="en-US" sz="3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B9396F-FE6C-7049-A6BA-1549E7A3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53" y="692423"/>
            <a:ext cx="688507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 select sites</a:t>
            </a:r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or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apps to reduce time on (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0CBDF-D00D-4A4B-80F3-FC6C6EDB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778785"/>
            <a:ext cx="6553545" cy="5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 select sites</a:t>
            </a:r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</a:t>
            </a:r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apps to reduce time on (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B9B8FC-0F6A-2D41-B7E5-88B74178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r="35136"/>
          <a:stretch/>
        </p:blipFill>
        <p:spPr>
          <a:xfrm>
            <a:off x="6348045" y="-69850"/>
            <a:ext cx="349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Interventions help reduce time on goal</a:t>
            </a:r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sites</a:t>
            </a:r>
            <a:r>
              <a:rPr lang="zh-CN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and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4FB53B-072F-41EE-ADF0-0A1A3C2FF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24836"/>
            <a:ext cx="6553545" cy="58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8B6D-0527-47D8-A0B2-0ED7E5B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30+ interventions available</a:t>
            </a:r>
          </a:p>
        </p:txBody>
      </p:sp>
      <p:pic>
        <p:nvPicPr>
          <p:cNvPr id="6" name="图片 5" descr="HabitLab - Google Chrome">
            <a:extLst>
              <a:ext uri="{FF2B5EF4-FFF2-40B4-BE49-F238E27FC236}">
                <a16:creationId xmlns:a16="http://schemas.microsoft.com/office/drawing/2014/main" id="{2D4ED6F2-C8A4-42AB-AAEA-9C46C36A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8244" r="2893" b="10977"/>
          <a:stretch/>
        </p:blipFill>
        <p:spPr>
          <a:xfrm>
            <a:off x="5153822" y="503373"/>
            <a:ext cx="6553545" cy="5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A079-ADB6-4E38-B78C-05DEC316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584" y="1068905"/>
            <a:ext cx="4370551" cy="23269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5000" dirty="0"/>
              <a:t>People struggle to reduce their time online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516403-29F5-4043-BB86-1748C865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r="979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9D4A41-45F7-4977-8C64-A9489A4E7988}"/>
              </a:ext>
            </a:extLst>
          </p:cNvPr>
          <p:cNvSpPr/>
          <p:nvPr/>
        </p:nvSpPr>
        <p:spPr>
          <a:xfrm>
            <a:off x="5823937" y="4247909"/>
            <a:ext cx="5727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 (正文)"/>
              </a:rPr>
              <a:t>Kim, Young-Ho, et al. "</a:t>
            </a:r>
            <a:r>
              <a:rPr lang="en-US" altLang="zh-CN" dirty="0" err="1">
                <a:latin typeface="等线 (正文)"/>
              </a:rPr>
              <a:t>TimeAware</a:t>
            </a:r>
            <a:r>
              <a:rPr lang="en-US" altLang="zh-CN" dirty="0">
                <a:latin typeface="等线 (正文)"/>
              </a:rPr>
              <a:t>: Leveraging framing effects to enhance personal productivity." </a:t>
            </a:r>
            <a:r>
              <a:rPr lang="en-US" altLang="zh-CN" i="1" dirty="0">
                <a:latin typeface="等线 (正文)"/>
              </a:rPr>
              <a:t>Proceedings of the 2016 CHI Conference on Human Factors in Computing Systems</a:t>
            </a:r>
            <a:r>
              <a:rPr lang="en-US" altLang="zh-CN" dirty="0">
                <a:latin typeface="等线 (正文)"/>
              </a:rPr>
              <a:t>. ACM, 2016.</a:t>
            </a:r>
          </a:p>
          <a:p>
            <a:endParaRPr lang="en-US" altLang="zh-CN" dirty="0">
              <a:latin typeface="等线 (正文)"/>
            </a:endParaRPr>
          </a:p>
          <a:p>
            <a:r>
              <a:rPr lang="en-US" altLang="zh-CN" dirty="0" err="1">
                <a:latin typeface="等线 (正文)"/>
              </a:rPr>
              <a:t>Andreassen</a:t>
            </a:r>
            <a:r>
              <a:rPr lang="en-US" altLang="zh-CN" dirty="0">
                <a:latin typeface="等线 (正文)"/>
              </a:rPr>
              <a:t>, </a:t>
            </a:r>
            <a:r>
              <a:rPr lang="en-US" altLang="zh-CN" dirty="0" err="1">
                <a:latin typeface="等线 (正文)"/>
              </a:rPr>
              <a:t>Cecilie</a:t>
            </a:r>
            <a:r>
              <a:rPr lang="en-US" altLang="zh-CN" dirty="0">
                <a:latin typeface="等线 (正文)"/>
              </a:rPr>
              <a:t> </a:t>
            </a:r>
            <a:r>
              <a:rPr lang="en-US" altLang="zh-CN" dirty="0" err="1">
                <a:latin typeface="等线 (正文)"/>
              </a:rPr>
              <a:t>Schou</a:t>
            </a:r>
            <a:r>
              <a:rPr lang="en-US" altLang="zh-CN" dirty="0">
                <a:latin typeface="等线 (正文)"/>
              </a:rPr>
              <a:t>, et al. "Development of a Facebook addiction scale." </a:t>
            </a:r>
            <a:r>
              <a:rPr lang="en-US" altLang="zh-CN" i="1" dirty="0">
                <a:latin typeface="等线 (正文)"/>
              </a:rPr>
              <a:t>Psychological reports</a:t>
            </a:r>
            <a:r>
              <a:rPr lang="en-US" altLang="zh-CN" dirty="0">
                <a:latin typeface="等线 (正文)"/>
              </a:rPr>
              <a:t> 110.2 (2012): 501-517.</a:t>
            </a:r>
            <a:endParaRPr lang="zh-CN" altLang="en-US" dirty="0">
              <a:latin typeface="等线 (正文)"/>
            </a:endParaRPr>
          </a:p>
        </p:txBody>
      </p:sp>
    </p:spTree>
    <p:extLst>
      <p:ext uri="{BB962C8B-B14F-4D97-AF65-F5344CB8AC3E}">
        <p14:creationId xmlns:p14="http://schemas.microsoft.com/office/powerpoint/2010/main" val="151765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8B6D-0527-47D8-A0B2-0ED7E5B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30+ interventions available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15D0CD-B0D3-3441-9648-04D542670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9" r="33928"/>
          <a:stretch/>
        </p:blipFill>
        <p:spPr>
          <a:xfrm>
            <a:off x="6391275" y="0"/>
            <a:ext cx="37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10) Facebook - Google Chrome">
            <a:extLst>
              <a:ext uri="{FF2B5EF4-FFF2-40B4-BE49-F238E27FC236}">
                <a16:creationId xmlns:a16="http://schemas.microsoft.com/office/drawing/2014/main" id="{B9F7AAC9-B0AB-49FA-AED8-7ED675587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" t="11842" r="6875" b="10000"/>
          <a:stretch/>
        </p:blipFill>
        <p:spPr>
          <a:xfrm>
            <a:off x="0" y="-26464"/>
            <a:ext cx="12504821" cy="6910927"/>
          </a:xfrm>
          <a:prstGeom prst="rect">
            <a:avLst/>
          </a:prstGeom>
        </p:spPr>
      </p:pic>
      <p:pic>
        <p:nvPicPr>
          <p:cNvPr id="5" name="图片 4" descr="(10) Facebook - Google Chrome">
            <a:extLst>
              <a:ext uri="{FF2B5EF4-FFF2-40B4-BE49-F238E27FC236}">
                <a16:creationId xmlns:a16="http://schemas.microsoft.com/office/drawing/2014/main" id="{4F1A103E-5D18-764A-8643-3C1D1CFE95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7" t="58924" r="47455" b="18917"/>
          <a:stretch/>
        </p:blipFill>
        <p:spPr>
          <a:xfrm>
            <a:off x="4296230" y="4107543"/>
            <a:ext cx="2452914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9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9) Facebook - Google Chrome">
            <a:extLst>
              <a:ext uri="{FF2B5EF4-FFF2-40B4-BE49-F238E27FC236}">
                <a16:creationId xmlns:a16="http://schemas.microsoft.com/office/drawing/2014/main" id="{0F37D1A7-F2B3-4A08-9C63-093FC8F69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1547" r="4594" b="1991"/>
          <a:stretch/>
        </p:blipFill>
        <p:spPr>
          <a:xfrm>
            <a:off x="58057" y="-322692"/>
            <a:ext cx="12192000" cy="7180692"/>
          </a:xfrm>
          <a:prstGeom prst="rect">
            <a:avLst/>
          </a:prstGeom>
        </p:spPr>
      </p:pic>
      <p:pic>
        <p:nvPicPr>
          <p:cNvPr id="5" name="图片 4" descr="(9) Facebook - Google Chrome">
            <a:extLst>
              <a:ext uri="{FF2B5EF4-FFF2-40B4-BE49-F238E27FC236}">
                <a16:creationId xmlns:a16="http://schemas.microsoft.com/office/drawing/2014/main" id="{0A98AB4B-63FD-2543-9C41-B5C8E0644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0" t="39899" r="34040" b="17108"/>
          <a:stretch/>
        </p:blipFill>
        <p:spPr>
          <a:xfrm>
            <a:off x="2467429" y="2032000"/>
            <a:ext cx="5878283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0D563E69-8834-D04F-AA02-B53F61D6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71"/>
          <a:stretch/>
        </p:blipFill>
        <p:spPr>
          <a:xfrm>
            <a:off x="0" y="-39544"/>
            <a:ext cx="12192000" cy="6897544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01A75FB1-F06D-1441-9049-D7D8CEC3D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41" r="84421"/>
          <a:stretch/>
        </p:blipFill>
        <p:spPr>
          <a:xfrm>
            <a:off x="0" y="3991429"/>
            <a:ext cx="1959429" cy="28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Yiruma, (이루마) - River Flows in You - YouTube - Google Chrome">
            <a:extLst>
              <a:ext uri="{FF2B5EF4-FFF2-40B4-BE49-F238E27FC236}">
                <a16:creationId xmlns:a16="http://schemas.microsoft.com/office/drawing/2014/main" id="{4B930605-BA2F-4FC7-A9A0-454E07B8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0526" r="2807" b="1991"/>
          <a:stretch/>
        </p:blipFill>
        <p:spPr>
          <a:xfrm>
            <a:off x="0" y="0"/>
            <a:ext cx="12192000" cy="7487161"/>
          </a:xfrm>
          <a:prstGeom prst="rect">
            <a:avLst/>
          </a:prstGeom>
        </p:spPr>
      </p:pic>
      <p:pic>
        <p:nvPicPr>
          <p:cNvPr id="5" name="图片 4" descr="Yiruma, (이루마) - River Flows in You - YouTube - Google Chrome">
            <a:extLst>
              <a:ext uri="{FF2B5EF4-FFF2-40B4-BE49-F238E27FC236}">
                <a16:creationId xmlns:a16="http://schemas.microsoft.com/office/drawing/2014/main" id="{43CEF756-E7E9-D948-A0A7-7F63C25705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21719" r="40925" b="18417"/>
          <a:stretch/>
        </p:blipFill>
        <p:spPr>
          <a:xfrm>
            <a:off x="0" y="957943"/>
            <a:ext cx="7300686" cy="5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6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D4E8F2-1A8E-A84C-844F-1BD9F7B1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0" r="34066"/>
          <a:stretch/>
        </p:blipFill>
        <p:spPr>
          <a:xfrm>
            <a:off x="4229100" y="0"/>
            <a:ext cx="375557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F1F5F-3693-F94A-8906-01E3637494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8" t="78095" r="37386" b="12170"/>
          <a:stretch/>
        </p:blipFill>
        <p:spPr>
          <a:xfrm>
            <a:off x="4586513" y="5355771"/>
            <a:ext cx="3004457" cy="6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70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EFC742-373F-284C-B3AF-A5B8B6EC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5" r="34066"/>
          <a:stretch/>
        </p:blipFill>
        <p:spPr>
          <a:xfrm>
            <a:off x="4261757" y="0"/>
            <a:ext cx="372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60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地图, 文字&#10;&#10;描述已自动生成">
            <a:extLst>
              <a:ext uri="{FF2B5EF4-FFF2-40B4-BE49-F238E27FC236}">
                <a16:creationId xmlns:a16="http://schemas.microsoft.com/office/drawing/2014/main" id="{06D12A9C-A57B-CA49-A8A7-2300063A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0" y="-766916"/>
            <a:ext cx="12233380" cy="7624916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6ECB4AFF-E9E0-1541-8E06-41BDF08621FA}"/>
              </a:ext>
            </a:extLst>
          </p:cNvPr>
          <p:cNvSpPr/>
          <p:nvPr/>
        </p:nvSpPr>
        <p:spPr>
          <a:xfrm>
            <a:off x="3045234" y="0"/>
            <a:ext cx="6101531" cy="14010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200" dirty="0"/>
              <a:t>Over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12,000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daily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active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users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from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151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countries</a:t>
            </a:r>
            <a:endParaRPr kumimoji="1" lang="zh-CN" altLang="en-US" sz="4200" dirty="0"/>
          </a:p>
        </p:txBody>
      </p:sp>
    </p:spTree>
    <p:extLst>
      <p:ext uri="{BB962C8B-B14F-4D97-AF65-F5344CB8AC3E}">
        <p14:creationId xmlns:p14="http://schemas.microsoft.com/office/powerpoint/2010/main" val="1485730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8B43F425-69FD-A346-8BC9-409C8C3C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-9353"/>
            <a:ext cx="8892540" cy="68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0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155D436A-2FE5-844D-97A9-70FA3A4C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1" y="-6106"/>
            <a:ext cx="9242458" cy="68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E030CA80-BB3B-414F-B6F2-285830BBB39E}"/>
              </a:ext>
            </a:extLst>
          </p:cNvPr>
          <p:cNvSpPr/>
          <p:nvPr/>
        </p:nvSpPr>
        <p:spPr>
          <a:xfrm>
            <a:off x="1290271" y="2763192"/>
            <a:ext cx="3832715" cy="17334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2" y="8550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400" dirty="0"/>
              <a:t>Users use productivity tools to help them reduce time online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6629C05-A5B3-4CA5-8A44-E226118B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645" y="3189126"/>
            <a:ext cx="3553968" cy="865542"/>
          </a:xfrm>
          <a:prstGeom prst="rect">
            <a:avLst/>
          </a:prstGeom>
        </p:spPr>
      </p:pic>
      <p:sp>
        <p:nvSpPr>
          <p:cNvPr id="4" name="AutoShape 4" descr="「rescuetime」的圖片搜尋結果">
            <a:extLst>
              <a:ext uri="{FF2B5EF4-FFF2-40B4-BE49-F238E27FC236}">
                <a16:creationId xmlns:a16="http://schemas.microsoft.com/office/drawing/2014/main" id="{7C0410AD-3153-4F9B-AF00-5A57FA977C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629" y="4918075"/>
            <a:ext cx="58959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Rescuetime logo black type">
            <a:extLst>
              <a:ext uri="{FF2B5EF4-FFF2-40B4-BE49-F238E27FC236}">
                <a16:creationId xmlns:a16="http://schemas.microsoft.com/office/drawing/2014/main" id="{F32CB561-DF4A-43AD-8E2E-3693284FD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2216" y="5484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B06F2D-6FBD-0C43-B745-DEA73EA25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72" y="4842975"/>
            <a:ext cx="5453603" cy="1724861"/>
          </a:xfrm>
          <a:prstGeom prst="round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880E79-6CA3-DA42-A151-DB02CE405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763192"/>
            <a:ext cx="4457700" cy="17512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5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CF46A071-D9E9-9F43-84C5-D8AA897B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0" y="-1"/>
            <a:ext cx="10841950" cy="68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80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1D144B5-AAD8-5E42-A189-67E93433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91" y="0"/>
            <a:ext cx="6934049" cy="68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2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9782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b="1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1668840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6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 each goal, we randomly assign it to one of 2 conditions each week: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5E56-8239-2B4C-99E3-2EC597EC5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3220491"/>
            <a:ext cx="760067" cy="753627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EE912F-1015-7440-A2C9-ECD4F6C5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6" y="2586878"/>
            <a:ext cx="908451" cy="908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5A513-AE54-4145-9E91-73B6CDF4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3220491"/>
            <a:ext cx="760067" cy="753627"/>
          </a:xfrm>
          <a:prstGeom prst="round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9DE636-A8DC-DE41-92A9-0708B06B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27" y="2586878"/>
            <a:ext cx="908451" cy="908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050280-CE5F-1A4F-857C-CA6DF33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3220490"/>
            <a:ext cx="760067" cy="753627"/>
          </a:xfrm>
          <a:prstGeom prst="round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72D72C-F527-C84B-B133-7B3C19A1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2586877"/>
            <a:ext cx="908451" cy="908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5FF03-0C71-D846-9EE6-B96207B3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3202903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80C3BB-03C0-CB4A-A9C0-2BF539B0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85" y="2569290"/>
            <a:ext cx="908451" cy="908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9508C9-5CB7-4942-8087-F354A08F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3202901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D7B802-8F81-DD45-B515-4E227662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12" y="2569288"/>
            <a:ext cx="908451" cy="908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00EB74-AB93-9C46-B4E3-42699B8747A5}"/>
              </a:ext>
            </a:extLst>
          </p:cNvPr>
          <p:cNvSpPr txBox="1"/>
          <p:nvPr/>
        </p:nvSpPr>
        <p:spPr>
          <a:xfrm>
            <a:off x="802131" y="2702270"/>
            <a:ext cx="5595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b="1" dirty="0"/>
              <a:t>Frequent</a:t>
            </a:r>
          </a:p>
          <a:p>
            <a:pPr lvl="1"/>
            <a:r>
              <a:rPr lang="en-US" altLang="zh-CN" sz="2200" dirty="0"/>
              <a:t>An intervention is shown every visit</a:t>
            </a:r>
          </a:p>
          <a:p>
            <a:pPr lvl="1"/>
            <a:r>
              <a:rPr lang="en-US" altLang="zh-CN" dirty="0"/>
              <a:t>(each site</a:t>
            </a:r>
            <a:r>
              <a:rPr lang="zh-CN" altLang="en-US" dirty="0"/>
              <a:t> </a:t>
            </a:r>
            <a:r>
              <a:rPr lang="en-US" altLang="zh-CN" dirty="0"/>
              <a:t>visit for browser, each app</a:t>
            </a:r>
            <a:r>
              <a:rPr lang="zh-CN" altLang="en-US" dirty="0"/>
              <a:t> </a:t>
            </a:r>
            <a:r>
              <a:rPr lang="en-US" altLang="zh-CN" dirty="0"/>
              <a:t>visit on android)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68AAE4-DE48-C94F-8BAC-CA104029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5132571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CC5C49-E325-6A41-AE86-F39583F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5132571"/>
            <a:ext cx="760067" cy="753627"/>
          </a:xfrm>
          <a:prstGeom prst="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226B95-AE2B-AC43-B71A-D8AF11F5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513257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6DFD84-4478-244F-A983-6FC8FC18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4498957"/>
            <a:ext cx="908451" cy="908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CEF8F1D-B0E7-E444-B7FF-C09EE4FB5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5114983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391D05-4A2B-4641-821F-161EE424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5114981"/>
            <a:ext cx="760067" cy="753627"/>
          </a:xfrm>
          <a:prstGeom prst="round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8B3290E-C4B7-FA47-B6D7-935056B63B60}"/>
              </a:ext>
            </a:extLst>
          </p:cNvPr>
          <p:cNvSpPr txBox="1"/>
          <p:nvPr/>
        </p:nvSpPr>
        <p:spPr>
          <a:xfrm>
            <a:off x="802130" y="4741245"/>
            <a:ext cx="55952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b="1" dirty="0"/>
              <a:t>Infrequent</a:t>
            </a:r>
          </a:p>
          <a:p>
            <a:pPr lvl="1"/>
            <a:r>
              <a:rPr lang="en-US" altLang="zh-CN" sz="2200" dirty="0"/>
              <a:t>An intervention is shown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20%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visits</a:t>
            </a:r>
          </a:p>
        </p:txBody>
      </p:sp>
    </p:spTree>
    <p:extLst>
      <p:ext uri="{BB962C8B-B14F-4D97-AF65-F5344CB8AC3E}">
        <p14:creationId xmlns:p14="http://schemas.microsoft.com/office/powerpoint/2010/main" val="315139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Compare daily time spent on days in the frequent vs infrequent conditions, for each goal</a:t>
            </a:r>
          </a:p>
        </p:txBody>
      </p:sp>
    </p:spTree>
    <p:extLst>
      <p:ext uri="{BB962C8B-B14F-4D97-AF65-F5344CB8AC3E}">
        <p14:creationId xmlns:p14="http://schemas.microsoft.com/office/powerpoint/2010/main" val="1822514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Compare daily time spent on days in the frequent vs infrequent conditions, for each goal</a:t>
            </a:r>
          </a:p>
          <a:p>
            <a:r>
              <a:rPr lang="en-US" altLang="zh-CN" sz="3200" dirty="0"/>
              <a:t>5.8 weeks with 1034 users on browser (n=22,462 days), and 876 users on mobile (n=26,273 days)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0013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B9025-A08C-4A59-B54E-F0856499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Interventions are effective 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D27BD-2293-412F-B7CA-958098A7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657"/>
            <a:ext cx="10515600" cy="915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7.3% reduction in daily time spent on browser version, on frequent weeks. Statistically significant (p &lt; 0.001)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64CE86-B9D0-BC43-BF3C-1972D26E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43" y="1495281"/>
            <a:ext cx="6717057" cy="40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80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B9025-A08C-4A59-B54E-F0856499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Interventions are effective 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D27BD-2293-412F-B7CA-958098A7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6686"/>
            <a:ext cx="10515600" cy="886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37.2% reduction in daily time spent on android version, on frequent weeks. Statistically significant (p &lt; 0.001)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27DE8C-196F-CF41-8270-89B02B9D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456437"/>
            <a:ext cx="6781799" cy="40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12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9782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lvl="1"/>
            <a:r>
              <a:rPr lang="en-US" altLang="zh-CN" sz="3200" b="1" dirty="0">
                <a:solidFill>
                  <a:schemeClr val="bg1"/>
                </a:solidFill>
              </a:rPr>
              <a:t>Effective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on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both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browser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and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mobile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2373620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9782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both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Browser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Android</a:t>
            </a:r>
          </a:p>
          <a:p>
            <a:r>
              <a:rPr lang="en-US" altLang="zh-CN" sz="3200" b="1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413443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C5F1-88DE-2C4F-9D30-C66886EE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Is that time actually saved, or just redirected to other unproductive activities?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004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</a:t>
            </a:r>
            <a:r>
              <a:rPr lang="en-US" altLang="zh-CN" sz="3200" b="1" dirty="0"/>
              <a:t>intensity</a:t>
            </a:r>
            <a:r>
              <a:rPr lang="en-US" altLang="zh-CN" sz="3200" dirty="0"/>
              <a:t>) </a:t>
            </a:r>
          </a:p>
          <a:p>
            <a:r>
              <a:rPr lang="en-US" altLang="zh-CN" dirty="0"/>
              <a:t>Percentage of sessions on a goal that triggered an intervention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60480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365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</a:t>
            </a:r>
            <a:r>
              <a:rPr lang="en-US" altLang="zh-CN" sz="3200" b="1" dirty="0"/>
              <a:t>intensity</a:t>
            </a:r>
            <a:r>
              <a:rPr lang="en-US" altLang="zh-CN" sz="3200" dirty="0"/>
              <a:t>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E.g. if visited Facebook 10x, and saw 0 interventions, then intensity=0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2A22722-BEA0-AD4F-875B-0137B97C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FC4CC7-E33C-8545-89F3-F1320F35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C53F12-EDCB-3C4D-9C37-7E8D1D875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6D40EF-6252-6A40-937A-7A9793DE2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1DE3A6E-DDAA-A24C-AC96-37855795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7C84E39-4E5C-AE49-A5A2-B59BEC86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2252E15-90E0-484B-8335-1B95CD1F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037022-79C3-F74F-B03E-67042A59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C3EE78F-1A84-0D4B-BB79-04F8AAEB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2AAA3D7-5966-A14C-A28D-FAAE2040C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72E61FB-1889-F04D-BA87-D8E76C7D6242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Intensity</a:t>
            </a:r>
            <a:r>
              <a:rPr lang="en-US" altLang="zh-CN" sz="3200" dirty="0"/>
              <a:t>=0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0069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2104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210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</a:t>
            </a:r>
            <a:r>
              <a:rPr lang="en-US" altLang="zh-CN" sz="3200" b="1" dirty="0"/>
              <a:t>intensity</a:t>
            </a:r>
            <a:r>
              <a:rPr lang="en-US" altLang="zh-CN" sz="3200" dirty="0"/>
              <a:t>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E.g. if visited Facebook 10x, and saw 3 interventions, then intensity=0.3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5C1821E-75F5-364C-92D0-7B358205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2BFE4F-13FC-7F44-B40B-739ECB953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1269A6-F323-DB43-BD6B-DE614BED4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B447646-0F14-D74B-B41B-1585981EB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9A0A55F-7F89-3247-9DFF-530380A1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8DEADF5-C622-3B44-B560-D3D8FF9A4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4C95B3E-6BFD-D648-ACE2-EBF7720F0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230825-D17B-214D-A85C-2FB5EDD5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163029A-647D-D940-9DF9-94D5922C2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77AB16F-411A-6245-8D9F-0F45AB1E3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FE9A489-8405-2F41-8A12-281953F4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20" y="4342836"/>
            <a:ext cx="908451" cy="9084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82F68F-BD00-8D45-8B92-1FBBD07E67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90" y="4325991"/>
            <a:ext cx="908451" cy="9084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3D638A-45CC-174A-9F85-F5DE83AB60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11" y="4342834"/>
            <a:ext cx="908451" cy="90845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FB9479E-9228-FD45-91A5-FB4D5FC9D6FF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Intensity</a:t>
            </a:r>
            <a:r>
              <a:rPr lang="en-US" altLang="zh-CN" sz="3200" dirty="0"/>
              <a:t>=0.3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16815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2104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210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</a:t>
            </a:r>
            <a:r>
              <a:rPr lang="en-US" altLang="zh-CN" sz="3200" b="1" dirty="0"/>
              <a:t>intensity</a:t>
            </a:r>
            <a:r>
              <a:rPr lang="en-US" altLang="zh-CN" sz="3200" dirty="0"/>
              <a:t>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Verified that on days where intensity is higher, overall total time on goal sites is</a:t>
            </a:r>
            <a:r>
              <a:rPr lang="zh-CN" altLang="en-US" dirty="0"/>
              <a:t> </a:t>
            </a:r>
            <a:r>
              <a:rPr lang="en-US" altLang="zh-CN" dirty="0"/>
              <a:t>significantly lower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5B716-23BA-5347-AB7C-A8265DCA6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0D8D90-9DA9-CC4C-AAC4-2B77D6BA3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0903FA-E352-DC4D-85F0-56371FD3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CE409-A1AC-F149-B0E3-9BE962FA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74CEFC-4E3F-0C40-898E-789ADAE8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023A57-9941-A540-912A-C5508AEBB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D9F99-65A4-8143-807D-FFA7EC4E3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205E81-6C1F-6B4B-85B3-83A55AA01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295331-6AE9-C64A-91D3-9749E6FC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91CBEF-F859-1641-8DF9-5075AE87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BA46DA-3DCC-4F45-B205-76FC1C61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20" y="4342836"/>
            <a:ext cx="908451" cy="9084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B1A57D-B56D-724C-BCCF-2B881C2C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90" y="4325991"/>
            <a:ext cx="908451" cy="9084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E81D3C1-96D3-B34B-93F0-F2E68341BB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11" y="4342834"/>
            <a:ext cx="908451" cy="9084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FA09C29-74A6-8846-9342-8A6106FCEC5C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Intensity</a:t>
            </a:r>
            <a:r>
              <a:rPr lang="en-US" altLang="zh-CN" sz="3200" dirty="0"/>
              <a:t>=0.3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23638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686625"/>
            <a:ext cx="10020301" cy="936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manipulate</a:t>
            </a:r>
            <a:r>
              <a:rPr lang="zh-CN" altLang="en-US" sz="3200" dirty="0"/>
              <a:t> </a:t>
            </a:r>
            <a:r>
              <a:rPr lang="en-US" altLang="zh-CN" sz="3200" dirty="0"/>
              <a:t>intensity,</a:t>
            </a:r>
            <a:r>
              <a:rPr lang="zh-CN" altLang="en-US" sz="3200" dirty="0"/>
              <a:t> </a:t>
            </a:r>
            <a:r>
              <a:rPr lang="en-US" altLang="zh-CN" sz="3200" dirty="0"/>
              <a:t>we randomly assign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goal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either</a:t>
            </a:r>
            <a:r>
              <a:rPr lang="zh-CN" altLang="en-US" sz="3200" dirty="0"/>
              <a:t> </a:t>
            </a:r>
            <a:r>
              <a:rPr lang="en-US" altLang="zh-CN" sz="3200" dirty="0"/>
              <a:t>frequent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infrequent</a:t>
            </a:r>
            <a:r>
              <a:rPr lang="zh-CN" altLang="en-US" sz="3200" dirty="0"/>
              <a:t> </a:t>
            </a:r>
            <a:r>
              <a:rPr lang="en-US" altLang="zh-CN" sz="3200" dirty="0"/>
              <a:t>interventions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week,</a:t>
            </a:r>
            <a:r>
              <a:rPr lang="zh-CN" altLang="en-US" sz="3200" dirty="0"/>
              <a:t> </a:t>
            </a:r>
            <a:r>
              <a:rPr lang="en-US" altLang="zh-CN" sz="3200" dirty="0"/>
              <a:t>resulting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continuous</a:t>
            </a:r>
            <a:r>
              <a:rPr lang="zh-CN" altLang="en-US" sz="3200" dirty="0"/>
              <a:t> </a:t>
            </a:r>
            <a:r>
              <a:rPr lang="en-US" altLang="zh-CN" sz="3200" dirty="0"/>
              <a:t>intensity</a:t>
            </a:r>
            <a:r>
              <a:rPr lang="zh-CN" altLang="en-US" sz="3200" dirty="0"/>
              <a:t> </a:t>
            </a:r>
            <a:r>
              <a:rPr lang="en-US" altLang="zh-CN" sz="3200" dirty="0"/>
              <a:t>value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0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</a:p>
          <a:p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5E56-8239-2B4C-99E3-2EC597EC5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3938955"/>
            <a:ext cx="760067" cy="753627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EE912F-1015-7440-A2C9-ECD4F6C5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6" y="3305342"/>
            <a:ext cx="908451" cy="908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5A513-AE54-4145-9E91-73B6CDF4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3938955"/>
            <a:ext cx="760067" cy="753627"/>
          </a:xfrm>
          <a:prstGeom prst="round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9DE636-A8DC-DE41-92A9-0708B06B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27" y="3305342"/>
            <a:ext cx="908451" cy="908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050280-CE5F-1A4F-857C-CA6DF33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3938954"/>
            <a:ext cx="760067" cy="753627"/>
          </a:xfrm>
          <a:prstGeom prst="round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72D72C-F527-C84B-B133-7B3C19A1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3305341"/>
            <a:ext cx="908451" cy="908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5FF03-0C71-D846-9EE6-B96207B3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3921367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80C3BB-03C0-CB4A-A9C0-2BF539B0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85" y="3287754"/>
            <a:ext cx="908451" cy="908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9508C9-5CB7-4942-8087-F354A08F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3921365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D7B802-8F81-DD45-B515-4E227662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12" y="3287752"/>
            <a:ext cx="908451" cy="908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00EB74-AB93-9C46-B4E3-42699B8747A5}"/>
              </a:ext>
            </a:extLst>
          </p:cNvPr>
          <p:cNvSpPr txBox="1"/>
          <p:nvPr/>
        </p:nvSpPr>
        <p:spPr>
          <a:xfrm>
            <a:off x="802131" y="3420734"/>
            <a:ext cx="5595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b="1" dirty="0"/>
              <a:t>Frequent</a:t>
            </a:r>
          </a:p>
          <a:p>
            <a:pPr lvl="1"/>
            <a:r>
              <a:rPr lang="en-US" altLang="zh-CN" sz="2200" dirty="0"/>
              <a:t>An intervention is shown every visit</a:t>
            </a:r>
          </a:p>
          <a:p>
            <a:pPr lvl="1"/>
            <a:r>
              <a:rPr lang="en-US" altLang="zh-CN" dirty="0"/>
              <a:t>(each site</a:t>
            </a:r>
            <a:r>
              <a:rPr lang="zh-CN" altLang="en-US" dirty="0"/>
              <a:t> </a:t>
            </a:r>
            <a:r>
              <a:rPr lang="en-US" altLang="zh-CN" dirty="0"/>
              <a:t>visit for browser, each app</a:t>
            </a:r>
            <a:r>
              <a:rPr lang="zh-CN" altLang="en-US" dirty="0"/>
              <a:t> </a:t>
            </a:r>
            <a:r>
              <a:rPr lang="en-US" altLang="zh-CN" dirty="0"/>
              <a:t>visit on android)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68AAE4-DE48-C94F-8BAC-CA104029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5671416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CC5C49-E325-6A41-AE86-F39583F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5671416"/>
            <a:ext cx="760067" cy="753627"/>
          </a:xfrm>
          <a:prstGeom prst="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226B95-AE2B-AC43-B71A-D8AF11F5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5671415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6DFD84-4478-244F-A983-6FC8FC18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5037802"/>
            <a:ext cx="908451" cy="908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CEF8F1D-B0E7-E444-B7FF-C09EE4FB5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5653828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391D05-4A2B-4641-821F-161EE424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5653826"/>
            <a:ext cx="760067" cy="753627"/>
          </a:xfrm>
          <a:prstGeom prst="round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8B3290E-C4B7-FA47-B6D7-935056B63B60}"/>
              </a:ext>
            </a:extLst>
          </p:cNvPr>
          <p:cNvSpPr txBox="1"/>
          <p:nvPr/>
        </p:nvSpPr>
        <p:spPr>
          <a:xfrm>
            <a:off x="802130" y="5280090"/>
            <a:ext cx="55952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b="1" dirty="0"/>
              <a:t>Infrequent</a:t>
            </a:r>
          </a:p>
          <a:p>
            <a:pPr lvl="1"/>
            <a:r>
              <a:rPr lang="en-US" altLang="zh-CN" sz="2200" dirty="0"/>
              <a:t>An intervention is shown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20%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visits</a:t>
            </a:r>
          </a:p>
        </p:txBody>
      </p:sp>
    </p:spTree>
    <p:extLst>
      <p:ext uri="{BB962C8B-B14F-4D97-AF65-F5344CB8AC3E}">
        <p14:creationId xmlns:p14="http://schemas.microsoft.com/office/powerpoint/2010/main" val="80318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On days when intensity is higher, what is the effect on the time spent on non-goal apps and sites?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19F10A-AA77-7F41-BBF8-0E3001309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53476"/>
              </p:ext>
            </p:extLst>
          </p:nvPr>
        </p:nvGraphicFramePr>
        <p:xfrm>
          <a:off x="1120586" y="4132336"/>
          <a:ext cx="10233214" cy="18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607">
                  <a:extLst>
                    <a:ext uri="{9D8B030D-6E8A-4147-A177-3AD203B41FA5}">
                      <a16:colId xmlns:a16="http://schemas.microsoft.com/office/drawing/2014/main" val="4260527569"/>
                    </a:ext>
                  </a:extLst>
                </a:gridCol>
                <a:gridCol w="5116607">
                  <a:extLst>
                    <a:ext uri="{9D8B030D-6E8A-4147-A177-3AD203B41FA5}">
                      <a16:colId xmlns:a16="http://schemas.microsoft.com/office/drawing/2014/main" val="1641472127"/>
                    </a:ext>
                  </a:extLst>
                </a:gridCol>
              </a:tblGrid>
              <a:tr h="4668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LMM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(Linear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Model)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structure</a:t>
                      </a:r>
                      <a:endParaRPr lang="zh-CN" altLang="en-US" sz="2300" dirty="0"/>
                    </a:p>
                  </a:txBody>
                  <a:tcPr marL="94035" marR="94035" marT="47017" marB="47017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65309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Dependent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variable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Total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time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non-goal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sites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(log)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2012553593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Fixed 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Intensity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846411947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Random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User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6406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350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Browser: </a:t>
            </a:r>
            <a:r>
              <a:rPr lang="en-US" altLang="zh-CN" b="1" dirty="0"/>
              <a:t>reduction</a:t>
            </a:r>
            <a:r>
              <a:rPr lang="en-US" altLang="zh-CN" dirty="0"/>
              <a:t> of time spent on other sites when intensity is higher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5923722"/>
            <a:ext cx="11653157" cy="615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15%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spent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→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(p &lt; 0.0001)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EAE7D-CB2F-944D-AAD9-8AF1589A6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07" y="1781969"/>
            <a:ext cx="6750785" cy="40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Mobile: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88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Conservation</a:t>
            </a:r>
            <a:endParaRPr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9335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Conservation</a:t>
            </a:r>
            <a:endParaRPr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6" name="对话气泡: 矩形 2">
            <a:extLst>
              <a:ext uri="{FF2B5EF4-FFF2-40B4-BE49-F238E27FC236}">
                <a16:creationId xmlns:a16="http://schemas.microsoft.com/office/drawing/2014/main" id="{B1628AC7-DD0E-DF46-BA95-79D35BA96833}"/>
              </a:ext>
            </a:extLst>
          </p:cNvPr>
          <p:cNvSpPr/>
          <p:nvPr/>
        </p:nvSpPr>
        <p:spPr>
          <a:xfrm>
            <a:off x="6185785" y="6091138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775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C5F1-88DE-2C4F-9D30-C66886EE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1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Conservation</a:t>
            </a:r>
            <a:endParaRPr lang="zh-CN" altLang="en-US" sz="3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6" name="对话气泡: 矩形 2">
            <a:extLst>
              <a:ext uri="{FF2B5EF4-FFF2-40B4-BE49-F238E27FC236}">
                <a16:creationId xmlns:a16="http://schemas.microsoft.com/office/drawing/2014/main" id="{B1628AC7-DD0E-DF46-BA95-79D35BA96833}"/>
              </a:ext>
            </a:extLst>
          </p:cNvPr>
          <p:cNvSpPr/>
          <p:nvPr/>
        </p:nvSpPr>
        <p:spPr>
          <a:xfrm>
            <a:off x="6185785" y="6091138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sp>
        <p:nvSpPr>
          <p:cNvPr id="19" name="对话气泡: 矩形 2">
            <a:extLst>
              <a:ext uri="{FF2B5EF4-FFF2-40B4-BE49-F238E27FC236}">
                <a16:creationId xmlns:a16="http://schemas.microsoft.com/office/drawing/2014/main" id="{B20A2F83-420B-6D4D-88FD-B568B9D00DA3}"/>
              </a:ext>
            </a:extLst>
          </p:cNvPr>
          <p:cNvSpPr/>
          <p:nvPr/>
        </p:nvSpPr>
        <p:spPr>
          <a:xfrm>
            <a:off x="6133111" y="3022791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1169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a reduction effect on browser?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997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sites such as Facebook often link to other domains</a:t>
            </a:r>
          </a:p>
          <a:p>
            <a:pPr marL="0" indent="0">
              <a:buNone/>
            </a:pPr>
            <a:r>
              <a:rPr lang="en-US" altLang="zh-CN" dirty="0"/>
              <a:t>By reducing visits and time on Facebook, we reduce time on other domains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8671E-A640-F040-8BA5-382BD9B6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596243" y="3692413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CA8949-96F6-2744-A79C-64D229036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98" y="3413465"/>
            <a:ext cx="1175657" cy="1175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5CB0E-E21F-3646-B03C-826EA3A4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4" y="4473350"/>
            <a:ext cx="1175657" cy="1175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F741A6-3346-7344-9F62-ED0C8B1B2B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7519304" y="5423051"/>
            <a:ext cx="1126672" cy="1115861"/>
          </a:xfrm>
          <a:prstGeom prst="ellipse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E2503EE-811D-8943-84A5-EDEE7959265F}"/>
              </a:ext>
            </a:extLst>
          </p:cNvPr>
          <p:cNvCxnSpPr>
            <a:cxnSpLocks/>
          </p:cNvCxnSpPr>
          <p:nvPr/>
        </p:nvCxnSpPr>
        <p:spPr>
          <a:xfrm flipV="1">
            <a:off x="5430610" y="4163787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1ECE50D-01D7-1D40-8FFC-4DABEA4CC43A}"/>
              </a:ext>
            </a:extLst>
          </p:cNvPr>
          <p:cNvCxnSpPr>
            <a:cxnSpLocks/>
          </p:cNvCxnSpPr>
          <p:nvPr/>
        </p:nvCxnSpPr>
        <p:spPr>
          <a:xfrm>
            <a:off x="5505225" y="5080597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1C48CC8-B35B-E547-960B-EF3D7EC18260}"/>
              </a:ext>
            </a:extLst>
          </p:cNvPr>
          <p:cNvCxnSpPr>
            <a:cxnSpLocks/>
          </p:cNvCxnSpPr>
          <p:nvPr/>
        </p:nvCxnSpPr>
        <p:spPr>
          <a:xfrm>
            <a:off x="5505225" y="5080597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7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no effect on mobile?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messaging-oriented,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aggregators</a:t>
            </a:r>
          </a:p>
          <a:p>
            <a:pPr marL="0" indent="0">
              <a:buNone/>
            </a:pP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turning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46B30A4-D507-B74F-85A7-6EB32D39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0" y="3452814"/>
            <a:ext cx="2461985" cy="24619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C388B2-D593-4148-9F48-8CD77AAB9128}"/>
              </a:ext>
            </a:extLst>
          </p:cNvPr>
          <p:cNvSpPr txBox="1"/>
          <p:nvPr/>
        </p:nvSpPr>
        <p:spPr>
          <a:xfrm>
            <a:off x="8245935" y="4037475"/>
            <a:ext cx="1306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/>
              <a:t>Screen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off</a:t>
            </a:r>
            <a:endParaRPr kumimoji="1" lang="zh-CN" altLang="en-US" sz="30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C1E8F52-6C43-FA40-9E66-402379C5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1" y="3250862"/>
            <a:ext cx="1058640" cy="1058640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FAB8FF-A6D0-764D-9CCA-71BB3FF6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7" y="5017415"/>
            <a:ext cx="1079947" cy="10799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2EAC62F-460A-1B4A-98CE-310FAEED6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2" y="4219914"/>
            <a:ext cx="1068615" cy="1068615"/>
          </a:xfrm>
          <a:prstGeom prst="round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CA7E019-1912-184D-A7D0-F41B8693FB34}"/>
              </a:ext>
            </a:extLst>
          </p:cNvPr>
          <p:cNvCxnSpPr>
            <a:cxnSpLocks/>
          </p:cNvCxnSpPr>
          <p:nvPr/>
        </p:nvCxnSpPr>
        <p:spPr>
          <a:xfrm>
            <a:off x="4615321" y="4683806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914BA2B-D6CD-7B40-9123-8746E659B9E2}"/>
              </a:ext>
            </a:extLst>
          </p:cNvPr>
          <p:cNvCxnSpPr>
            <a:cxnSpLocks/>
          </p:cNvCxnSpPr>
          <p:nvPr/>
        </p:nvCxnSpPr>
        <p:spPr>
          <a:xfrm>
            <a:off x="5943600" y="3741515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A72CF66-9794-0349-9499-6FDD6CC64229}"/>
              </a:ext>
            </a:extLst>
          </p:cNvPr>
          <p:cNvCxnSpPr>
            <a:cxnSpLocks/>
          </p:cNvCxnSpPr>
          <p:nvPr/>
        </p:nvCxnSpPr>
        <p:spPr>
          <a:xfrm>
            <a:off x="5943600" y="5498878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7986E20-804D-A644-9A6D-820FF57D9E61}"/>
              </a:ext>
            </a:extLst>
          </p:cNvPr>
          <p:cNvSpPr/>
          <p:nvPr/>
        </p:nvSpPr>
        <p:spPr>
          <a:xfrm>
            <a:off x="838201" y="6282425"/>
            <a:ext cx="9902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 err="1">
                <a:latin typeface="Arial" panose="020B0604020202020204" pitchFamily="34" charset="0"/>
              </a:rPr>
              <a:t>Oulasvirta</a:t>
            </a:r>
            <a:r>
              <a:rPr lang="en" altLang="zh-CN" sz="1600" dirty="0">
                <a:latin typeface="Arial" panose="020B0604020202020204" pitchFamily="34" charset="0"/>
              </a:rPr>
              <a:t>, Antti, et al. "Interaction in 4-second bursts: the fragmented nature of attentional resources in mobile HCI." </a:t>
            </a:r>
            <a:r>
              <a:rPr lang="en" altLang="zh-CN" sz="1600" i="1" dirty="0">
                <a:latin typeface="Arial" panose="020B0604020202020204" pitchFamily="34" charset="0"/>
              </a:rPr>
              <a:t>Proceedings of the SIGCHI conference on Human factors in computing systems</a:t>
            </a:r>
            <a:r>
              <a:rPr lang="en" altLang="zh-CN" sz="1600" dirty="0">
                <a:latin typeface="Arial" panose="020B0604020202020204" pitchFamily="34" charset="0"/>
              </a:rPr>
              <a:t>. ACM, 2005.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9243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no effect on mobile?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mobile apps such as Facebook embed an in-app browser, so visiting external links remains</a:t>
            </a:r>
            <a:r>
              <a:rPr lang="zh-CN" altLang="en-US" dirty="0"/>
              <a:t> </a:t>
            </a:r>
            <a:r>
              <a:rPr lang="en-US" altLang="zh-CN" dirty="0"/>
              <a:t>within the same app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6DC132-8A42-8348-BE88-A050BAEA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0" y="3452814"/>
            <a:ext cx="2461985" cy="24619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6EAEFD-A6B6-3F44-8104-CA7265F4DA60}"/>
              </a:ext>
            </a:extLst>
          </p:cNvPr>
          <p:cNvSpPr txBox="1"/>
          <p:nvPr/>
        </p:nvSpPr>
        <p:spPr>
          <a:xfrm>
            <a:off x="8245935" y="4037475"/>
            <a:ext cx="1306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/>
              <a:t>Screen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off</a:t>
            </a:r>
            <a:endParaRPr kumimoji="1" lang="zh-CN" altLang="en-US" sz="3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0D4ABB-3BCE-5B46-95DE-E191D287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1" y="3250862"/>
            <a:ext cx="1058640" cy="1058640"/>
          </a:xfrm>
          <a:prstGeom prst="round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3AA0BE-EA2D-ED43-A743-209F795E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7" y="5017415"/>
            <a:ext cx="1079947" cy="10799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4636FA-9FB6-8248-8075-FE6A5D989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2" y="4219914"/>
            <a:ext cx="1068615" cy="1068615"/>
          </a:xfrm>
          <a:prstGeom prst="round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DE23652-AD85-384B-8241-0C0D3CF3E1EB}"/>
              </a:ext>
            </a:extLst>
          </p:cNvPr>
          <p:cNvCxnSpPr>
            <a:cxnSpLocks/>
          </p:cNvCxnSpPr>
          <p:nvPr/>
        </p:nvCxnSpPr>
        <p:spPr>
          <a:xfrm>
            <a:off x="4615321" y="4683806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99EDBC1-7D7D-9A4A-B180-89C0409325EB}"/>
              </a:ext>
            </a:extLst>
          </p:cNvPr>
          <p:cNvCxnSpPr>
            <a:cxnSpLocks/>
          </p:cNvCxnSpPr>
          <p:nvPr/>
        </p:nvCxnSpPr>
        <p:spPr>
          <a:xfrm>
            <a:off x="5943600" y="3741515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001BA69-FC1E-9240-8469-7BB690FDEEBC}"/>
              </a:ext>
            </a:extLst>
          </p:cNvPr>
          <p:cNvCxnSpPr>
            <a:cxnSpLocks/>
          </p:cNvCxnSpPr>
          <p:nvPr/>
        </p:nvCxnSpPr>
        <p:spPr>
          <a:xfrm>
            <a:off x="5943600" y="5498878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20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both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browser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mobile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lvl="1"/>
            <a:r>
              <a:rPr lang="en-US" altLang="zh-CN" sz="3000" b="1" dirty="0">
                <a:solidFill>
                  <a:schemeClr val="bg1"/>
                </a:solidFill>
              </a:rPr>
              <a:t>Reducing time on one site reduces time elsewhere on browser (reduction hypothesis), but not mobile (isolation hypothesis)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2259696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both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browser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mobile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lvl="1"/>
            <a:r>
              <a:rPr lang="en-US" altLang="zh-CN" sz="3000" dirty="0">
                <a:solidFill>
                  <a:schemeClr val="bg1"/>
                </a:solidFill>
              </a:rPr>
              <a:t>Reducing time on one site reduces time elsewhere on browser (reduction hypothesis), but not mobile (isolation hypothesis)</a:t>
            </a:r>
          </a:p>
          <a:p>
            <a:r>
              <a:rPr lang="en-US" altLang="zh-CN" sz="3200" b="1" dirty="0">
                <a:solidFill>
                  <a:schemeClr val="bg1"/>
                </a:solidFill>
              </a:rPr>
              <a:t>RQ2: Is time redistributed across devices?</a:t>
            </a:r>
          </a:p>
        </p:txBody>
      </p:sp>
    </p:spTree>
    <p:extLst>
      <p:ext uri="{BB962C8B-B14F-4D97-AF65-F5344CB8AC3E}">
        <p14:creationId xmlns:p14="http://schemas.microsoft.com/office/powerpoint/2010/main" val="564163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</p:txBody>
      </p:sp>
    </p:spTree>
    <p:extLst>
      <p:ext uri="{BB962C8B-B14F-4D97-AF65-F5344CB8AC3E}">
        <p14:creationId xmlns:p14="http://schemas.microsoft.com/office/powerpoint/2010/main" val="1106289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  <a:p>
            <a:r>
              <a:rPr lang="en-US" altLang="zh-CN" sz="3200" dirty="0"/>
              <a:t>Limited to participants using HabitLab on both platforms (60 participants, n=429</a:t>
            </a:r>
            <a:r>
              <a:rPr lang="zh-CN" altLang="en-US" sz="3200" dirty="0"/>
              <a:t> </a:t>
            </a:r>
            <a:r>
              <a:rPr lang="en-US" altLang="zh-CN" sz="3200" dirty="0"/>
              <a:t>days)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0196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  <a:p>
            <a:r>
              <a:rPr lang="en-US" altLang="zh-CN" sz="3200" dirty="0"/>
              <a:t>Limited to participants using HabitLab on both platforms (60 participants, n=429</a:t>
            </a:r>
            <a:r>
              <a:rPr lang="zh-CN" altLang="en-US" sz="3200" dirty="0"/>
              <a:t> </a:t>
            </a:r>
            <a:r>
              <a:rPr lang="en-US" altLang="zh-CN" sz="3200" dirty="0"/>
              <a:t>days)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768DA6-4739-EF41-BC81-3D9CB512F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1271"/>
              </p:ext>
            </p:extLst>
          </p:nvPr>
        </p:nvGraphicFramePr>
        <p:xfrm>
          <a:off x="1120586" y="4132336"/>
          <a:ext cx="10233214" cy="18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607">
                  <a:extLst>
                    <a:ext uri="{9D8B030D-6E8A-4147-A177-3AD203B41FA5}">
                      <a16:colId xmlns:a16="http://schemas.microsoft.com/office/drawing/2014/main" val="4260527569"/>
                    </a:ext>
                  </a:extLst>
                </a:gridCol>
                <a:gridCol w="5116607">
                  <a:extLst>
                    <a:ext uri="{9D8B030D-6E8A-4147-A177-3AD203B41FA5}">
                      <a16:colId xmlns:a16="http://schemas.microsoft.com/office/drawing/2014/main" val="1641472127"/>
                    </a:ext>
                  </a:extLst>
                </a:gridCol>
              </a:tblGrid>
              <a:tr h="4668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LMM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(Linear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Model)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structure</a:t>
                      </a:r>
                      <a:endParaRPr lang="zh-CN" altLang="en-US" sz="2300" dirty="0"/>
                    </a:p>
                  </a:txBody>
                  <a:tcPr marL="94035" marR="94035" marT="47017" marB="47017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65309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Dependent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variable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Total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time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other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device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(log)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2012553593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Fixed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Intensity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this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device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846411947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Random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/>
                        <a:t>User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6406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640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CA1B0-FB7A-4076-BDB7-7F7A677E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is not redistributed across devices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5D132-7CC9-43EC-9F36-B6E1044C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Effects of browser intensity on mobile: No significant effect</a:t>
            </a:r>
            <a:r>
              <a:rPr lang="zh-CN" altLang="en-US" sz="3600" dirty="0"/>
              <a:t> </a:t>
            </a:r>
            <a:r>
              <a:rPr lang="en-US" altLang="zh-CN" sz="3600" dirty="0"/>
              <a:t>(p&gt;.5)</a:t>
            </a:r>
          </a:p>
          <a:p>
            <a:r>
              <a:rPr lang="en-US" altLang="zh-CN" sz="3600" dirty="0"/>
              <a:t>Effects of mobile intensity on browser: No</a:t>
            </a:r>
            <a:r>
              <a:rPr lang="zh-CN" altLang="en-US" sz="3600" dirty="0"/>
              <a:t> </a:t>
            </a:r>
            <a:r>
              <a:rPr lang="en-US" altLang="zh-CN" sz="3600" dirty="0"/>
              <a:t>significant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(p&gt;.5)</a:t>
            </a:r>
          </a:p>
          <a:p>
            <a:pPr marL="0" indent="0">
              <a:buNone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2744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2C3156-96B8-3C48-845D-7CFC40A3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BF10B72-BB84-5645-AC7D-B1C3BF28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379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06818" y="1732553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51298" y="3682716"/>
            <a:ext cx="2841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Redistribution</a:t>
            </a:r>
            <a:endParaRPr lang="zh-CN" altLang="en-US" sz="36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1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06818" y="1732553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Isolation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51298" y="3682716"/>
            <a:ext cx="2841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Redistribution</a:t>
            </a:r>
            <a:endParaRPr lang="zh-CN" altLang="en-US" sz="36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Reduction</a:t>
            </a:r>
            <a:endParaRPr lang="zh-CN" altLang="en-US" sz="360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6" name="对话气泡: 矩形 5">
            <a:extLst>
              <a:ext uri="{FF2B5EF4-FFF2-40B4-BE49-F238E27FC236}">
                <a16:creationId xmlns:a16="http://schemas.microsoft.com/office/drawing/2014/main" id="{E67535FB-0C5B-4D41-8530-8B2FD74BC1CD}"/>
              </a:ext>
            </a:extLst>
          </p:cNvPr>
          <p:cNvSpPr/>
          <p:nvPr/>
        </p:nvSpPr>
        <p:spPr>
          <a:xfrm>
            <a:off x="5690754" y="2812906"/>
            <a:ext cx="3396899" cy="120127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 </a:t>
            </a:r>
            <a:r>
              <a:rPr lang="zh-CN" altLang="en-US" sz="3200" dirty="0"/>
              <a:t>→ </a:t>
            </a:r>
            <a:r>
              <a:rPr lang="en-US" altLang="zh-CN" sz="3200" dirty="0"/>
              <a:t>Browser</a:t>
            </a:r>
          </a:p>
          <a:p>
            <a:pPr algn="ctr"/>
            <a:r>
              <a:rPr lang="en-US" altLang="zh-CN" sz="3200" dirty="0"/>
              <a:t>Browser </a:t>
            </a:r>
            <a:r>
              <a:rPr lang="zh-CN" altLang="en-US" sz="3200" dirty="0"/>
              <a:t>→ </a:t>
            </a:r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9204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were there no cross-device</a:t>
            </a:r>
            <a:r>
              <a:rPr lang="zh-CN" altLang="en-US" dirty="0"/>
              <a:t> </a:t>
            </a:r>
            <a:r>
              <a:rPr lang="en-US" altLang="zh-CN" dirty="0"/>
              <a:t>effects?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Laptops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phones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</a:p>
          <a:p>
            <a:r>
              <a:rPr lang="en-US" altLang="zh-CN" dirty="0"/>
              <a:t>Unlike browsers, there are no</a:t>
            </a:r>
            <a:r>
              <a:rPr lang="zh-CN" altLang="en-US" dirty="0"/>
              <a:t> </a:t>
            </a:r>
            <a:r>
              <a:rPr lang="en-US" altLang="zh-CN" dirty="0"/>
              <a:t>cross-device</a:t>
            </a:r>
            <a:r>
              <a:rPr lang="zh-CN" altLang="en-US" dirty="0"/>
              <a:t> </a:t>
            </a:r>
            <a:r>
              <a:rPr lang="en-US" altLang="zh-CN" dirty="0"/>
              <a:t>“links”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apps/sites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D0A83D-AC04-E54F-AB88-3FB597F2C018}"/>
              </a:ext>
            </a:extLst>
          </p:cNvPr>
          <p:cNvCxnSpPr>
            <a:cxnSpLocks/>
          </p:cNvCxnSpPr>
          <p:nvPr/>
        </p:nvCxnSpPr>
        <p:spPr>
          <a:xfrm>
            <a:off x="3951514" y="4961048"/>
            <a:ext cx="3608615" cy="0"/>
          </a:xfrm>
          <a:prstGeom prst="straightConnector1">
            <a:avLst/>
          </a:prstGeom>
          <a:ln w="266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39D4D32-1C89-554D-B540-835717E0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64" y="3714978"/>
            <a:ext cx="2461985" cy="24619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CD46D5-2A74-434F-9BC7-F6BCC236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sp>
        <p:nvSpPr>
          <p:cNvPr id="5" name="乘 4">
            <a:extLst>
              <a:ext uri="{FF2B5EF4-FFF2-40B4-BE49-F238E27FC236}">
                <a16:creationId xmlns:a16="http://schemas.microsoft.com/office/drawing/2014/main" id="{9ABB57EE-C0CA-AD47-9014-4F124AD0FA62}"/>
              </a:ext>
            </a:extLst>
          </p:cNvPr>
          <p:cNvSpPr/>
          <p:nvPr/>
        </p:nvSpPr>
        <p:spPr>
          <a:xfrm>
            <a:off x="4490357" y="3191376"/>
            <a:ext cx="2678369" cy="349460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681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72D3-27B4-4EAB-AAC6-E9FA7B6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Outline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5FA40-1E8B-4BE1-82CB-C6686A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2886" cy="4351338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Our behavior change system (</a:t>
            </a:r>
            <a:r>
              <a:rPr lang="en-US" altLang="zh-CN" sz="3200" dirty="0" err="1">
                <a:solidFill>
                  <a:schemeClr val="bg1"/>
                </a:solidFill>
              </a:rPr>
              <a:t>HabitLab</a:t>
            </a:r>
            <a:r>
              <a:rPr lang="en-US" altLang="zh-CN" sz="32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lvl="1"/>
            <a:r>
              <a:rPr lang="en-US" altLang="zh-CN" sz="3200" dirty="0">
                <a:solidFill>
                  <a:schemeClr val="bg1"/>
                </a:solidFill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both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browser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mobile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lvl="1"/>
            <a:r>
              <a:rPr lang="en-US" altLang="zh-CN" sz="3000" dirty="0">
                <a:solidFill>
                  <a:schemeClr val="bg1"/>
                </a:solidFill>
              </a:rPr>
              <a:t>Reducing time on one site reduces time elsewhere on browser (reduction hypothesis), but not mobile (isolation hypothesis)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RQ2: Is time redistributed across devices?</a:t>
            </a:r>
          </a:p>
          <a:p>
            <a:pPr lvl="1"/>
            <a:r>
              <a:rPr lang="en-US" altLang="zh-CN" sz="2800" b="1" dirty="0">
                <a:solidFill>
                  <a:schemeClr val="bg1"/>
                </a:solidFill>
              </a:rPr>
              <a:t>Time is not redistributed across devices (isolation hypothesis)</a:t>
            </a:r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40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8E602-E81A-BA47-B8CD-0EE20E1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8DCE5-C2EB-BE46-9C9F-F48E3A8F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observe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negative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secondary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productivity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interventions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devices)</a:t>
            </a:r>
          </a:p>
          <a:p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browsers,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there’s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actually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reduction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elsewhere,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reducing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(likely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aggregator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sites)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2848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8E602-E81A-BA47-B8CD-0EE20E1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8DCE5-C2EB-BE46-9C9F-F48E3A8F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interventions,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should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consider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just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targeted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behavior,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but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workflow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whole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3497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2BC63-017E-0944-80A9-95A125F6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AB272-8CB9-8F48-9563-1466FED7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Only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monitoring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time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phones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browsers</a:t>
            </a:r>
          </a:p>
          <a:p>
            <a:pPr lvl="1"/>
            <a:r>
              <a:rPr kumimoji="1" lang="en-US" altLang="zh-CN" sz="3200" dirty="0"/>
              <a:t>Cannot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observe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non-digital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activities</a:t>
            </a:r>
          </a:p>
          <a:p>
            <a:r>
              <a:rPr kumimoji="1" lang="en-US" altLang="zh-CN" sz="3600" dirty="0"/>
              <a:t>Only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studied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productivity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domain</a:t>
            </a:r>
          </a:p>
          <a:p>
            <a:pPr lvl="1"/>
            <a:r>
              <a:rPr kumimoji="1" lang="en-US" altLang="zh-CN" sz="3200" dirty="0"/>
              <a:t>“Absence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negative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secondary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effects”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generalize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behavior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change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domains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69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</p:txBody>
      </p:sp>
    </p:spTree>
    <p:extLst>
      <p:ext uri="{BB962C8B-B14F-4D97-AF65-F5344CB8AC3E}">
        <p14:creationId xmlns:p14="http://schemas.microsoft.com/office/powerpoint/2010/main" val="3556448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EADECF-5D13-3F49-B00F-37DA608B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511043"/>
            <a:ext cx="950240" cy="907926"/>
          </a:xfrm>
          <a:prstGeom prst="roundRect">
            <a:avLst/>
          </a:prstGeom>
        </p:spPr>
      </p:pic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A82383-A2B8-E443-B172-53295870E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2576405"/>
            <a:ext cx="950240" cy="907926"/>
          </a:xfrm>
          <a:prstGeom prst="round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0FB37C4-9677-8B49-B096-D23E1F451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124602" y="4641767"/>
            <a:ext cx="950240" cy="907926"/>
          </a:xfrm>
          <a:prstGeom prst="round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Isolation</a:t>
            </a:r>
            <a:endParaRPr lang="zh-CN" altLang="en-US" sz="32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Redistribution</a:t>
            </a:r>
            <a:endParaRPr lang="zh-CN" altLang="en-US" sz="3200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Reduction</a:t>
            </a:r>
            <a:endParaRPr lang="zh-CN" altLang="en-US" sz="3200" dirty="0"/>
          </a:p>
        </p:txBody>
      </p:sp>
      <p:sp>
        <p:nvSpPr>
          <p:cNvPr id="17" name="对话气泡: 矩形 2">
            <a:extLst>
              <a:ext uri="{FF2B5EF4-FFF2-40B4-BE49-F238E27FC236}">
                <a16:creationId xmlns:a16="http://schemas.microsoft.com/office/drawing/2014/main" id="{40CB5A9B-95FB-A048-8016-9EC3FC779E19}"/>
              </a:ext>
            </a:extLst>
          </p:cNvPr>
          <p:cNvSpPr/>
          <p:nvPr/>
        </p:nvSpPr>
        <p:spPr>
          <a:xfrm>
            <a:off x="7327072" y="5549693"/>
            <a:ext cx="2013286" cy="1018271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0D0CE0-4CBC-5C4B-9FA7-1EDAA44B0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167496" y="2969285"/>
            <a:ext cx="1275803" cy="1264992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A355286-97A3-C14D-A6BE-4D0E99FF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9C1E8D4C-868F-034B-B1A3-C75FFC4ED709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093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256DFD-4BCB-D443-A9CE-EC0DE58F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167496" y="2969285"/>
            <a:ext cx="1275803" cy="1264992"/>
          </a:xfrm>
          <a:prstGeom prst="round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57E20-6E3E-E949-AEE1-3D90794DD1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A2A616F-68B9-DA40-ADD7-7BE57E46FA1C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EADECF-5D13-3F49-B00F-37DA608B9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511043"/>
            <a:ext cx="950240" cy="907926"/>
          </a:xfrm>
          <a:prstGeom prst="roundRect">
            <a:avLst/>
          </a:prstGeom>
        </p:spPr>
      </p:pic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A82383-A2B8-E443-B172-53295870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2576405"/>
            <a:ext cx="950240" cy="907926"/>
          </a:xfrm>
          <a:prstGeom prst="round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0FB37C4-9677-8B49-B096-D23E1F451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124602" y="4641767"/>
            <a:ext cx="950240" cy="907926"/>
          </a:xfrm>
          <a:prstGeom prst="round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Isolation</a:t>
            </a:r>
            <a:endParaRPr lang="zh-CN" altLang="en-US" sz="32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Redistribution</a:t>
            </a:r>
            <a:endParaRPr lang="zh-CN" altLang="en-US" sz="3200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Reduction</a:t>
            </a:r>
            <a:endParaRPr lang="zh-CN" altLang="en-US" sz="3200" dirty="0"/>
          </a:p>
        </p:txBody>
      </p:sp>
      <p:sp>
        <p:nvSpPr>
          <p:cNvPr id="17" name="对话气泡: 矩形 2">
            <a:extLst>
              <a:ext uri="{FF2B5EF4-FFF2-40B4-BE49-F238E27FC236}">
                <a16:creationId xmlns:a16="http://schemas.microsoft.com/office/drawing/2014/main" id="{40CB5A9B-95FB-A048-8016-9EC3FC779E19}"/>
              </a:ext>
            </a:extLst>
          </p:cNvPr>
          <p:cNvSpPr/>
          <p:nvPr/>
        </p:nvSpPr>
        <p:spPr>
          <a:xfrm>
            <a:off x="7327072" y="5549693"/>
            <a:ext cx="2013286" cy="1018271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sp>
        <p:nvSpPr>
          <p:cNvPr id="18" name="对话气泡: 矩形 6">
            <a:extLst>
              <a:ext uri="{FF2B5EF4-FFF2-40B4-BE49-F238E27FC236}">
                <a16:creationId xmlns:a16="http://schemas.microsoft.com/office/drawing/2014/main" id="{29E804CA-EE69-AA4B-A0CA-2F44DA0BCADA}"/>
              </a:ext>
            </a:extLst>
          </p:cNvPr>
          <p:cNvSpPr/>
          <p:nvPr/>
        </p:nvSpPr>
        <p:spPr>
          <a:xfrm>
            <a:off x="7327072" y="1406385"/>
            <a:ext cx="1891624" cy="896683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249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2C3156-96B8-3C48-845D-7CFC40A3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BF10B72-BB84-5645-AC7D-B1C3BF28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903BAC5B-93B6-814F-A5D8-5C37A59CD241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9219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F57E20-6E3E-E949-AEE1-3D9079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A2A616F-68B9-DA40-ADD7-7BE57E46FA1C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Isolation</a:t>
            </a:r>
            <a:endParaRPr lang="zh-CN" altLang="en-US" sz="32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Redistribution</a:t>
            </a:r>
            <a:endParaRPr lang="zh-CN" altLang="en-US" sz="3200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Reduction</a:t>
            </a:r>
            <a:endParaRPr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D08039C-1A95-AC45-95D7-33877BDE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93" y="2732511"/>
            <a:ext cx="1585626" cy="15856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E4D38B0-636E-3145-8290-144FDE2B0E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454875"/>
            <a:ext cx="1364148" cy="13641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332DD2-C250-104E-906B-14548FFDE1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2477399"/>
            <a:ext cx="1364148" cy="13641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9B2CB5-1317-4E49-BE81-58532835C58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4416874"/>
            <a:ext cx="1364148" cy="1364148"/>
          </a:xfrm>
          <a:prstGeom prst="rect">
            <a:avLst/>
          </a:prstGeom>
        </p:spPr>
      </p:pic>
      <p:sp>
        <p:nvSpPr>
          <p:cNvPr id="31" name="对话气泡: 矩形 5">
            <a:extLst>
              <a:ext uri="{FF2B5EF4-FFF2-40B4-BE49-F238E27FC236}">
                <a16:creationId xmlns:a16="http://schemas.microsoft.com/office/drawing/2014/main" id="{BE56BB71-82D4-6A47-AF86-D0D4DB22041D}"/>
              </a:ext>
            </a:extLst>
          </p:cNvPr>
          <p:cNvSpPr/>
          <p:nvPr/>
        </p:nvSpPr>
        <p:spPr>
          <a:xfrm>
            <a:off x="6931591" y="1402240"/>
            <a:ext cx="3396899" cy="120127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 </a:t>
            </a:r>
            <a:r>
              <a:rPr lang="zh-CN" altLang="en-US" sz="3200" dirty="0"/>
              <a:t>→ </a:t>
            </a:r>
            <a:r>
              <a:rPr lang="en-US" altLang="zh-CN" sz="3200" dirty="0"/>
              <a:t>Browser</a:t>
            </a:r>
          </a:p>
          <a:p>
            <a:pPr algn="ctr"/>
            <a:r>
              <a:rPr lang="en-US" altLang="zh-CN" sz="3200" dirty="0"/>
              <a:t>Browser </a:t>
            </a:r>
            <a:r>
              <a:rPr lang="zh-CN" altLang="en-US" sz="3200" dirty="0"/>
              <a:t>→ </a:t>
            </a:r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1349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pPr lvl="1"/>
            <a:r>
              <a:rPr lang="en-US" altLang="zh-CN" dirty="0"/>
              <a:t>Due to aggregator sites driving traffic to other sites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70A71B-F42B-AC42-A654-83497D7C3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296397" y="1141693"/>
            <a:ext cx="2134589" cy="2116501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18CD77-B00D-6449-840C-BF1D67FDA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3" y="658390"/>
            <a:ext cx="966606" cy="9666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9D1EE2-764D-8F45-80F1-A5CE6013D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11" y="1633168"/>
            <a:ext cx="966606" cy="9666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41253C2-3FD2-4445-BAA0-E6D6A8DF0D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9706049" y="2574561"/>
            <a:ext cx="926331" cy="917442"/>
          </a:xfrm>
          <a:prstGeom prst="ellipse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62124D6-DB2B-3842-8524-1C7A4727E7CA}"/>
              </a:ext>
            </a:extLst>
          </p:cNvPr>
          <p:cNvCxnSpPr>
            <a:cxnSpLocks/>
          </p:cNvCxnSpPr>
          <p:nvPr/>
        </p:nvCxnSpPr>
        <p:spPr>
          <a:xfrm flipV="1">
            <a:off x="7727674" y="1199661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15D6DCB-3159-6C43-A209-342BFE1005AF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D9B658-0AC5-E747-81FC-498864844CD3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2662825" cy="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4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pPr lvl="1"/>
            <a:r>
              <a:rPr lang="en-US" altLang="zh-CN" dirty="0"/>
              <a:t>Due to aggregator sites driving traffic to other sites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lvl="1"/>
            <a:r>
              <a:rPr lang="en-US" altLang="zh-CN" dirty="0"/>
              <a:t>Devices used in different contexts</a:t>
            </a:r>
            <a:endParaRPr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B01AE65-6EA8-214A-9D16-B963250C76FD}"/>
              </a:ext>
            </a:extLst>
          </p:cNvPr>
          <p:cNvCxnSpPr>
            <a:cxnSpLocks/>
          </p:cNvCxnSpPr>
          <p:nvPr/>
        </p:nvCxnSpPr>
        <p:spPr>
          <a:xfrm>
            <a:off x="6905881" y="5583159"/>
            <a:ext cx="3585267" cy="0"/>
          </a:xfrm>
          <a:prstGeom prst="straightConnector1">
            <a:avLst/>
          </a:prstGeom>
          <a:ln w="266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2D10CC0-A4BD-1348-BA11-63EA02FD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70" y="4809968"/>
            <a:ext cx="1546382" cy="15463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3B7F47-9511-CC4D-A837-C6BB5A08EF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97" y="4630318"/>
            <a:ext cx="1637620" cy="1637620"/>
          </a:xfrm>
          <a:prstGeom prst="rect">
            <a:avLst/>
          </a:prstGeom>
        </p:spPr>
      </p:pic>
      <p:sp>
        <p:nvSpPr>
          <p:cNvPr id="18" name="乘 17">
            <a:extLst>
              <a:ext uri="{FF2B5EF4-FFF2-40B4-BE49-F238E27FC236}">
                <a16:creationId xmlns:a16="http://schemas.microsoft.com/office/drawing/2014/main" id="{CA0B496F-3969-734E-A034-6D978A0EEAC9}"/>
              </a:ext>
            </a:extLst>
          </p:cNvPr>
          <p:cNvSpPr/>
          <p:nvPr/>
        </p:nvSpPr>
        <p:spPr>
          <a:xfrm>
            <a:off x="7901740" y="4526501"/>
            <a:ext cx="1682294" cy="21949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70A71B-F42B-AC42-A654-83497D7C3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296397" y="1141693"/>
            <a:ext cx="2134589" cy="2116501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18CD77-B00D-6449-840C-BF1D67FDA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3" y="658390"/>
            <a:ext cx="966606" cy="9666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9D1EE2-764D-8F45-80F1-A5CE6013D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11" y="1633168"/>
            <a:ext cx="966606" cy="9666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41253C2-3FD2-4445-BAA0-E6D6A8DF0D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9706049" y="2574561"/>
            <a:ext cx="926331" cy="917442"/>
          </a:xfrm>
          <a:prstGeom prst="ellipse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62124D6-DB2B-3842-8524-1C7A4727E7CA}"/>
              </a:ext>
            </a:extLst>
          </p:cNvPr>
          <p:cNvCxnSpPr>
            <a:cxnSpLocks/>
          </p:cNvCxnSpPr>
          <p:nvPr/>
        </p:nvCxnSpPr>
        <p:spPr>
          <a:xfrm flipV="1">
            <a:off x="7727674" y="1199661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15D6DCB-3159-6C43-A209-342BFE1005AF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D9B658-0AC5-E747-81FC-498864844CD3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2662825" cy="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72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pPr lvl="1"/>
            <a:r>
              <a:rPr lang="en-US" altLang="zh-CN" dirty="0"/>
              <a:t>Due to aggregator sites driving traffic to other sites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lvl="1"/>
            <a:r>
              <a:rPr lang="en-US" altLang="zh-CN" dirty="0"/>
              <a:t>Devices used in different contexts</a:t>
            </a:r>
            <a:endParaRPr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B01AE65-6EA8-214A-9D16-B963250C76FD}"/>
              </a:ext>
            </a:extLst>
          </p:cNvPr>
          <p:cNvCxnSpPr>
            <a:cxnSpLocks/>
          </p:cNvCxnSpPr>
          <p:nvPr/>
        </p:nvCxnSpPr>
        <p:spPr>
          <a:xfrm>
            <a:off x="6905881" y="5583159"/>
            <a:ext cx="3585267" cy="0"/>
          </a:xfrm>
          <a:prstGeom prst="straightConnector1">
            <a:avLst/>
          </a:prstGeom>
          <a:ln w="266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2D10CC0-A4BD-1348-BA11-63EA02FD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70" y="4809968"/>
            <a:ext cx="1546382" cy="15463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3B7F47-9511-CC4D-A837-C6BB5A08EF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97" y="4630318"/>
            <a:ext cx="1637620" cy="1637620"/>
          </a:xfrm>
          <a:prstGeom prst="rect">
            <a:avLst/>
          </a:prstGeom>
        </p:spPr>
      </p:pic>
      <p:sp>
        <p:nvSpPr>
          <p:cNvPr id="18" name="乘 17">
            <a:extLst>
              <a:ext uri="{FF2B5EF4-FFF2-40B4-BE49-F238E27FC236}">
                <a16:creationId xmlns:a16="http://schemas.microsoft.com/office/drawing/2014/main" id="{CA0B496F-3969-734E-A034-6D978A0EEAC9}"/>
              </a:ext>
            </a:extLst>
          </p:cNvPr>
          <p:cNvSpPr/>
          <p:nvPr/>
        </p:nvSpPr>
        <p:spPr>
          <a:xfrm>
            <a:off x="7901740" y="4526501"/>
            <a:ext cx="1682294" cy="21949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70A71B-F42B-AC42-A654-83497D7C3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296397" y="1141693"/>
            <a:ext cx="2134589" cy="2116501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18CD77-B00D-6449-840C-BF1D67FDA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3" y="658390"/>
            <a:ext cx="966606" cy="9666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9D1EE2-764D-8F45-80F1-A5CE6013D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11" y="1633168"/>
            <a:ext cx="966606" cy="9666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41253C2-3FD2-4445-BAA0-E6D6A8DF0D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9706049" y="2574561"/>
            <a:ext cx="926331" cy="917442"/>
          </a:xfrm>
          <a:prstGeom prst="ellipse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62124D6-DB2B-3842-8524-1C7A4727E7CA}"/>
              </a:ext>
            </a:extLst>
          </p:cNvPr>
          <p:cNvCxnSpPr>
            <a:cxnSpLocks/>
          </p:cNvCxnSpPr>
          <p:nvPr/>
        </p:nvCxnSpPr>
        <p:spPr>
          <a:xfrm flipV="1">
            <a:off x="7727674" y="1199661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15D6DCB-3159-6C43-A209-342BFE1005AF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D9B658-0AC5-E747-81FC-498864844CD3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2662825" cy="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5828635E-495F-4642-B140-6A9117FA2948}"/>
              </a:ext>
            </a:extLst>
          </p:cNvPr>
          <p:cNvSpPr txBox="1">
            <a:spLocks/>
          </p:cNvSpPr>
          <p:nvPr/>
        </p:nvSpPr>
        <p:spPr>
          <a:xfrm>
            <a:off x="856281" y="349681"/>
            <a:ext cx="7045459" cy="971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Conservation of Procrastination:</a:t>
            </a:r>
          </a:p>
          <a:p>
            <a:r>
              <a:rPr lang="en-US" altLang="zh-CN" sz="3200" dirty="0"/>
              <a:t>Do Productivity Interventions Save Time</a:t>
            </a:r>
          </a:p>
          <a:p>
            <a:r>
              <a:rPr lang="en-US" altLang="zh-CN" sz="3200" dirty="0"/>
              <a:t>or Just Redistribute It?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1B9DC6-1AE6-274D-8AFA-A094D9525592}"/>
              </a:ext>
            </a:extLst>
          </p:cNvPr>
          <p:cNvSpPr/>
          <p:nvPr/>
        </p:nvSpPr>
        <p:spPr>
          <a:xfrm>
            <a:off x="10326954" y="259647"/>
            <a:ext cx="178612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200" dirty="0"/>
              <a:t>Geza</a:t>
            </a:r>
            <a:r>
              <a:rPr lang="zh-CN" altLang="en-US" sz="2200" dirty="0"/>
              <a:t> </a:t>
            </a:r>
            <a:r>
              <a:rPr lang="en-US" altLang="zh-CN" sz="2200" dirty="0"/>
              <a:t>Kovacs</a:t>
            </a:r>
          </a:p>
          <a:p>
            <a:pPr algn="r"/>
            <a:r>
              <a:rPr lang="en-US" altLang="zh-CN" sz="1200" dirty="0" err="1"/>
              <a:t>geza@cs.stanford.edu</a:t>
            </a:r>
            <a:endParaRPr lang="zh-CN" altLang="en-US" sz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969A89-53C4-AE40-9EA5-5F105B3E1F86}"/>
              </a:ext>
            </a:extLst>
          </p:cNvPr>
          <p:cNvSpPr/>
          <p:nvPr/>
        </p:nvSpPr>
        <p:spPr>
          <a:xfrm>
            <a:off x="-84893" y="6185171"/>
            <a:ext cx="3965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200" dirty="0"/>
              <a:t>https://</a:t>
            </a:r>
            <a:r>
              <a:rPr lang="en-US" altLang="zh-CN" sz="2200" dirty="0" err="1"/>
              <a:t>habitlab.github.io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5694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A0381-CB15-7845-A8FC-D00B868B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Backup</a:t>
            </a:r>
            <a:r>
              <a:rPr kumimoji="1" lang="zh-CN" altLang="en-US" dirty="0"/>
              <a:t> </a:t>
            </a:r>
            <a:r>
              <a:rPr kumimoji="1" lang="en-US" altLang="zh-CN" dirty="0"/>
              <a:t>Slides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38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6606ED-CBEA-3943-83C2-8DF0EB91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76" y="0"/>
            <a:ext cx="267294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7FACCE-5AEF-A04B-B5A3-1B27A11B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70" y="0"/>
            <a:ext cx="2683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17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ECB2FA-D752-8542-AD9D-42ED2595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0" y="-12705"/>
            <a:ext cx="6835140" cy="68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63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F39AE7AB-0D73-CF47-961C-EB6A570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092" cy="1325563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215774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Within-device, we observe reduction on browser, but not mobile</a:t>
            </a:r>
          </a:p>
          <a:p>
            <a:pPr lvl="1"/>
            <a:r>
              <a:rPr lang="en-US" altLang="zh-CN" dirty="0"/>
              <a:t>Perhaps due to goal sites driving traffic to other sites</a:t>
            </a:r>
          </a:p>
          <a:p>
            <a:r>
              <a:rPr lang="en-US" altLang="zh-CN" dirty="0"/>
              <a:t>Cross-device, we observe no effects</a:t>
            </a:r>
            <a:endParaRPr lang="zh-CN" altLang="en-US" dirty="0"/>
          </a:p>
        </p:txBody>
      </p:sp>
      <p:pic>
        <p:nvPicPr>
          <p:cNvPr id="6" name="图片 5" descr="Conservation of Procrastination: Do Productivity Interventions Save Time or Just Redistribute It? - Google Chrome">
            <a:extLst>
              <a:ext uri="{FF2B5EF4-FFF2-40B4-BE49-F238E27FC236}">
                <a16:creationId xmlns:a16="http://schemas.microsoft.com/office/drawing/2014/main" id="{9098A1B1-27E2-470D-91F8-252F9F662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t="23861" r="12467" b="32994"/>
          <a:stretch/>
        </p:blipFill>
        <p:spPr>
          <a:xfrm>
            <a:off x="5142505" y="0"/>
            <a:ext cx="6211295" cy="2843118"/>
          </a:xfrm>
          <a:prstGeom prst="rect">
            <a:avLst/>
          </a:prstGeom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D817F94A-65AA-4C39-A62C-50D5A4116E94}"/>
              </a:ext>
            </a:extLst>
          </p:cNvPr>
          <p:cNvSpPr/>
          <p:nvPr/>
        </p:nvSpPr>
        <p:spPr>
          <a:xfrm>
            <a:off x="9462035" y="2729598"/>
            <a:ext cx="1364042" cy="58371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Browser</a:t>
            </a:r>
            <a:endParaRPr lang="zh-CN" altLang="en-US" dirty="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20374319-259C-4616-A668-BFD3BB6A7A8B}"/>
              </a:ext>
            </a:extLst>
          </p:cNvPr>
          <p:cNvSpPr/>
          <p:nvPr/>
        </p:nvSpPr>
        <p:spPr>
          <a:xfrm>
            <a:off x="5581697" y="2729598"/>
            <a:ext cx="1364042" cy="58371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Mobile</a:t>
            </a:r>
            <a:endParaRPr lang="zh-CN" altLang="en-US" dirty="0"/>
          </a:p>
        </p:txBody>
      </p:sp>
      <p:pic>
        <p:nvPicPr>
          <p:cNvPr id="9" name="图片 8" descr="Conservation of Procrastination: Do Productivity Interventions Save Time or Just Redistribute It? - Google Chrome">
            <a:extLst>
              <a:ext uri="{FF2B5EF4-FFF2-40B4-BE49-F238E27FC236}">
                <a16:creationId xmlns:a16="http://schemas.microsoft.com/office/drawing/2014/main" id="{10C5E717-F89D-2D49-8BCF-597AC8964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35526" r="12960" b="24671"/>
          <a:stretch/>
        </p:blipFill>
        <p:spPr>
          <a:xfrm>
            <a:off x="5255672" y="3522703"/>
            <a:ext cx="6071567" cy="2624254"/>
          </a:xfrm>
          <a:prstGeom prst="rect">
            <a:avLst/>
          </a:prstGeom>
        </p:spPr>
      </p:pic>
      <p:sp>
        <p:nvSpPr>
          <p:cNvPr id="10" name="对话气泡: 矩形 5">
            <a:extLst>
              <a:ext uri="{FF2B5EF4-FFF2-40B4-BE49-F238E27FC236}">
                <a16:creationId xmlns:a16="http://schemas.microsoft.com/office/drawing/2014/main" id="{DA64580A-A1B8-D541-A605-4A5F464BF613}"/>
              </a:ext>
            </a:extLst>
          </p:cNvPr>
          <p:cNvSpPr/>
          <p:nvPr/>
        </p:nvSpPr>
        <p:spPr>
          <a:xfrm>
            <a:off x="5255672" y="6072728"/>
            <a:ext cx="2073728" cy="666211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Mobile </a:t>
            </a:r>
            <a:r>
              <a:rPr lang="zh-CN" altLang="en-US" dirty="0"/>
              <a:t>→ </a:t>
            </a:r>
            <a:r>
              <a:rPr lang="en-US" altLang="zh-CN" dirty="0"/>
              <a:t>Browser</a:t>
            </a:r>
          </a:p>
          <a:p>
            <a:pPr algn="ctr"/>
            <a:r>
              <a:rPr lang="en-US" altLang="zh-CN" dirty="0"/>
              <a:t>Browser </a:t>
            </a:r>
            <a:r>
              <a:rPr lang="zh-CN" altLang="en-US" dirty="0"/>
              <a:t>→ </a:t>
            </a:r>
            <a:r>
              <a:rPr lang="en-US" altLang="zh-CN" dirty="0"/>
              <a:t>Mobile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722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472B-B513-4F26-8291-E90DCFC8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3685E-AD0B-4830-820F-5541FBD27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Does reducing time via interventions influence time spent elsewhere? 3 possibilities:</a:t>
            </a:r>
          </a:p>
          <a:p>
            <a:pPr lvl="1"/>
            <a:r>
              <a:rPr lang="en-US" altLang="zh-CN" dirty="0"/>
              <a:t>No effect (isolation)</a:t>
            </a:r>
          </a:p>
          <a:p>
            <a:pPr lvl="1"/>
            <a:r>
              <a:rPr lang="en-US" altLang="zh-CN" dirty="0"/>
              <a:t>Increases time spent elsewhere (redistribution)</a:t>
            </a:r>
          </a:p>
          <a:p>
            <a:pPr lvl="1"/>
            <a:r>
              <a:rPr lang="en-US" altLang="zh-CN" dirty="0"/>
              <a:t>Decreases time spent elsewhere (reduction)</a:t>
            </a:r>
          </a:p>
          <a:p>
            <a:r>
              <a:rPr lang="en-US" altLang="zh-CN" dirty="0"/>
              <a:t>Within-device, we observe reduction on browser, but not mobile</a:t>
            </a:r>
          </a:p>
          <a:p>
            <a:pPr lvl="1"/>
            <a:r>
              <a:rPr lang="en-US" altLang="zh-CN" dirty="0"/>
              <a:t>Perhaps due to goal sites driving traffic to other sites</a:t>
            </a:r>
          </a:p>
          <a:p>
            <a:r>
              <a:rPr lang="en-US" altLang="zh-CN" dirty="0"/>
              <a:t>Cross-device, we observe no effects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540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RQ2: Do interventions on one device influence time spent on the other device?</a:t>
            </a:r>
            <a:endParaRPr lang="zh-CN" altLang="en-US" dirty="0"/>
          </a:p>
        </p:txBody>
      </p:sp>
      <p:pic>
        <p:nvPicPr>
          <p:cNvPr id="5" name="图片 4" descr="Conservation of Procrastination: Do Productivity Interventions Save Time or Just Redistribute It? - Google Chrome">
            <a:extLst>
              <a:ext uri="{FF2B5EF4-FFF2-40B4-BE49-F238E27FC236}">
                <a16:creationId xmlns:a16="http://schemas.microsoft.com/office/drawing/2014/main" id="{7729D2D1-6F40-49ED-B6BB-72697966D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35526" r="12960" b="24671"/>
          <a:stretch/>
        </p:blipFill>
        <p:spPr>
          <a:xfrm>
            <a:off x="1443788" y="1925053"/>
            <a:ext cx="9631495" cy="4162926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21C4D511-0E89-4715-AD24-562F466CF272}"/>
              </a:ext>
            </a:extLst>
          </p:cNvPr>
          <p:cNvSpPr/>
          <p:nvPr/>
        </p:nvSpPr>
        <p:spPr>
          <a:xfrm>
            <a:off x="1698396" y="5908576"/>
            <a:ext cx="2092751" cy="895547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Mobile </a:t>
            </a:r>
            <a:r>
              <a:rPr lang="zh-CN" altLang="en-US" dirty="0"/>
              <a:t>→ </a:t>
            </a:r>
            <a:r>
              <a:rPr lang="en-US" altLang="zh-CN" dirty="0"/>
              <a:t>Browser</a:t>
            </a:r>
          </a:p>
          <a:p>
            <a:pPr algn="ctr"/>
            <a:r>
              <a:rPr lang="en-US" altLang="zh-CN" dirty="0"/>
              <a:t>Browser </a:t>
            </a:r>
            <a:r>
              <a:rPr lang="zh-CN" altLang="en-US" dirty="0"/>
              <a:t>→ </a:t>
            </a:r>
            <a:r>
              <a:rPr lang="en-US" altLang="zh-CN" dirty="0"/>
              <a:t>Mobile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26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774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B8014-72C4-4537-B960-A8BD5EF0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48335"/>
            <a:ext cx="11609614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adults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spend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4800" b="1" dirty="0">
                <a:solidFill>
                  <a:srgbClr val="FFFFFF"/>
                </a:solidFill>
              </a:rPr>
              <a:t>4.2</a:t>
            </a:r>
            <a:r>
              <a:rPr lang="zh-CN" altLang="en-US" sz="4800" b="1" dirty="0">
                <a:solidFill>
                  <a:srgbClr val="FFFFFF"/>
                </a:solidFill>
              </a:rPr>
              <a:t> </a:t>
            </a:r>
            <a:r>
              <a:rPr lang="en-US" altLang="zh-CN" sz="4800" b="1" dirty="0">
                <a:solidFill>
                  <a:srgbClr val="FFFFFF"/>
                </a:solidFill>
              </a:rPr>
              <a:t>hours</a:t>
            </a:r>
            <a:r>
              <a:rPr lang="zh-CN" altLang="en-US" sz="4800" b="1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each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day</a:t>
            </a:r>
          </a:p>
          <a:p>
            <a:pPr marL="0" indent="0" algn="ctr">
              <a:buNone/>
            </a:pPr>
            <a:r>
              <a:rPr lang="en-US" altLang="zh-CN" sz="4800" dirty="0">
                <a:solidFill>
                  <a:srgbClr val="FFFFFF"/>
                </a:solidFill>
              </a:rPr>
              <a:t>browsing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the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web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and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using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phone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apps</a:t>
            </a:r>
            <a:endParaRPr lang="en-US" altLang="zh-CN" sz="4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D3DFE9F0-9925-0442-A12E-1CEF2A72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22834" r="4787" b="23667"/>
          <a:stretch/>
        </p:blipFill>
        <p:spPr>
          <a:xfrm>
            <a:off x="1924329" y="2041071"/>
            <a:ext cx="8343341" cy="48169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0F16A95-6D53-F447-8FD5-1B822133B85C}"/>
              </a:ext>
            </a:extLst>
          </p:cNvPr>
          <p:cNvSpPr/>
          <p:nvPr/>
        </p:nvSpPr>
        <p:spPr>
          <a:xfrm>
            <a:off x="11058853" y="4879022"/>
            <a:ext cx="11331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2018 Nielsen Total Audience Report</a:t>
            </a:r>
          </a:p>
        </p:txBody>
      </p:sp>
    </p:spTree>
    <p:extLst>
      <p:ext uri="{BB962C8B-B14F-4D97-AF65-F5344CB8AC3E}">
        <p14:creationId xmlns:p14="http://schemas.microsoft.com/office/powerpoint/2010/main" val="3804258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F767-E663-441D-8AAE-F1B376A5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865106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People spend increasing amounts of time online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B8014-72C4-4537-B960-A8BD5EF0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865106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zh-CN" altLang="en-US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3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 adult spends 5.9 hours per day with digital media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B60A55-9F01-4BA1-A18F-358C6BC54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3360" b="11533"/>
          <a:stretch/>
        </p:blipFill>
        <p:spPr>
          <a:xfrm>
            <a:off x="4958441" y="481172"/>
            <a:ext cx="7168243" cy="5469564"/>
          </a:xfrm>
          <a:prstGeom prst="roundRect">
            <a:avLst>
              <a:gd name="adj" fmla="val 11592"/>
            </a:avLst>
          </a:prstGeom>
        </p:spPr>
      </p:pic>
    </p:spTree>
    <p:extLst>
      <p:ext uri="{BB962C8B-B14F-4D97-AF65-F5344CB8AC3E}">
        <p14:creationId xmlns:p14="http://schemas.microsoft.com/office/powerpoint/2010/main" val="9173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6873</TotalTime>
  <Words>2391</Words>
  <Application>Microsoft Macintosh PowerPoint</Application>
  <PresentationFormat>宽屏</PresentationFormat>
  <Paragraphs>302</Paragraphs>
  <Slides>91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7" baseType="lpstr">
      <vt:lpstr>等线</vt:lpstr>
      <vt:lpstr>等线 (正文)</vt:lpstr>
      <vt:lpstr>Arial</vt:lpstr>
      <vt:lpstr>Calibri</vt:lpstr>
      <vt:lpstr>Calibri Light</vt:lpstr>
      <vt:lpstr>Office 主题​​</vt:lpstr>
      <vt:lpstr>Conservation of Procrastination: Do Productivity Interventions Save Time or Just Redistribute It?</vt:lpstr>
      <vt:lpstr>People spend increasing amounts of time online</vt:lpstr>
      <vt:lpstr>People struggle to reduce their time online</vt:lpstr>
      <vt:lpstr>Users use productivity tools to help them reduce time online</vt:lpstr>
      <vt:lpstr>Is that time actually saved, or just redirected to other unproductive activities?</vt:lpstr>
      <vt:lpstr>We often assume that intervention effects are isolated</vt:lpstr>
      <vt:lpstr>We often assume that intervention effects are isolated</vt:lpstr>
      <vt:lpstr>We often assume that intervention effects are isolated</vt:lpstr>
      <vt:lpstr>We often assume that intervention effects are isolated</vt:lpstr>
      <vt:lpstr>We often assume that intervention effects are isolated</vt:lpstr>
      <vt:lpstr>What if the time you saved is just shifted elsewhere?</vt:lpstr>
      <vt:lpstr>We have a limited supply of willpower</vt:lpstr>
      <vt:lpstr>PowerPoint 演示文稿</vt:lpstr>
      <vt:lpstr>PowerPoint 演示文稿</vt:lpstr>
      <vt:lpstr>Do interventions have benefits outside the apps they were targeting?</vt:lpstr>
      <vt:lpstr>Apps are designed to be habit-building</vt:lpstr>
      <vt:lpstr>PowerPoint 演示文稿</vt:lpstr>
      <vt:lpstr>PowerPoint 演示文稿</vt:lpstr>
      <vt:lpstr>RQ1: Do interventions on one site or app influence time spent on other sites and apps?</vt:lpstr>
      <vt:lpstr>RQ1: Do interventions on one site or app influence time spent on other sites and apps?</vt:lpstr>
      <vt:lpstr>RQ1: Do interventions on one site or app influence time spent on other sites and apps?</vt:lpstr>
      <vt:lpstr>RQ2: Do interventions on one device influence time spent on other devices?</vt:lpstr>
      <vt:lpstr>Outline</vt:lpstr>
      <vt:lpstr>PowerPoint 演示文稿</vt:lpstr>
      <vt:lpstr>PowerPoint 演示文稿</vt:lpstr>
      <vt:lpstr>Users select sites or apps to reduce time on (goals)</vt:lpstr>
      <vt:lpstr>Users select sites or apps to reduce time on (goals)</vt:lpstr>
      <vt:lpstr>Interventions help reduce time on goal sites and apps</vt:lpstr>
      <vt:lpstr>30+ interventions available</vt:lpstr>
      <vt:lpstr>30+ interventions available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Are interventions effective? (Method)</vt:lpstr>
      <vt:lpstr>Are interventions effective? (Method)</vt:lpstr>
      <vt:lpstr>Are interventions effective? (Method)</vt:lpstr>
      <vt:lpstr>Interventions are effective on both platforms</vt:lpstr>
      <vt:lpstr>Interventions are effective on both platforms</vt:lpstr>
      <vt:lpstr>Outline</vt:lpstr>
      <vt:lpstr>Outline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Browser: reduction of time spent on other sites when intensity is higher</vt:lpstr>
      <vt:lpstr>Mobile: No significant effect of time on one app on other apps</vt:lpstr>
      <vt:lpstr>RQ1: Do interventions on one site/app influence time spent on other sites/apps?</vt:lpstr>
      <vt:lpstr>RQ1: Do interventions on one site/app influence time spent on other sites/apps?</vt:lpstr>
      <vt:lpstr>RQ1: Do interventions on one site/app influence time spent on other sites/apps?</vt:lpstr>
      <vt:lpstr>Why was there a reduction effect on browser?</vt:lpstr>
      <vt:lpstr>Why was there no effect on mobile?</vt:lpstr>
      <vt:lpstr>Why was there no effect on mobile?</vt:lpstr>
      <vt:lpstr>Outline</vt:lpstr>
      <vt:lpstr>Outline</vt:lpstr>
      <vt:lpstr>Is time redistributed across devices? (Method)</vt:lpstr>
      <vt:lpstr>Is time redistributed across devices? (Method)</vt:lpstr>
      <vt:lpstr>Is time redistributed across devices? (Method)</vt:lpstr>
      <vt:lpstr>Time is not redistributed across devices</vt:lpstr>
      <vt:lpstr>RQ2: Do interventions on one device influence time spent on other devices?</vt:lpstr>
      <vt:lpstr>RQ2: Do interventions on one device influence time spent on other devices?</vt:lpstr>
      <vt:lpstr>Why were there no cross-device effects?</vt:lpstr>
      <vt:lpstr>Outline</vt:lpstr>
      <vt:lpstr>Discussion and implications</vt:lpstr>
      <vt:lpstr>Discussion and implications</vt:lpstr>
      <vt:lpstr>Limitations</vt:lpstr>
      <vt:lpstr>Conclusion</vt:lpstr>
      <vt:lpstr>Conclusion</vt:lpstr>
      <vt:lpstr>Conclusion</vt:lpstr>
      <vt:lpstr>Conclusion</vt:lpstr>
      <vt:lpstr>Conclusion</vt:lpstr>
      <vt:lpstr>Conclusion</vt:lpstr>
      <vt:lpstr>PowerPoint 演示文稿</vt:lpstr>
      <vt:lpstr>Backup Slides</vt:lpstr>
      <vt:lpstr>PowerPoint 演示文稿</vt:lpstr>
      <vt:lpstr>PowerPoint 演示文稿</vt:lpstr>
      <vt:lpstr>Conclusion</vt:lpstr>
      <vt:lpstr>Conclusion</vt:lpstr>
      <vt:lpstr>RQ2: Do interventions on one device influence time spent on the other device?</vt:lpstr>
      <vt:lpstr>PowerPoint 演示文稿</vt:lpstr>
      <vt:lpstr>People spend increasing amounts of time online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In-the-wild experimentation for online behavior change</dc:title>
  <dc:creator>Kovacs Geza</dc:creator>
  <cp:lastModifiedBy>Kovacs Geza</cp:lastModifiedBy>
  <cp:revision>208</cp:revision>
  <cp:lastPrinted>2019-05-07T07:15:55Z</cp:lastPrinted>
  <dcterms:created xsi:type="dcterms:W3CDTF">2018-10-31T17:34:35Z</dcterms:created>
  <dcterms:modified xsi:type="dcterms:W3CDTF">2019-05-07T15:10:27Z</dcterms:modified>
</cp:coreProperties>
</file>